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9" r:id="rId3"/>
    <p:sldId id="257" r:id="rId4"/>
    <p:sldId id="268" r:id="rId5"/>
    <p:sldId id="259" r:id="rId6"/>
    <p:sldId id="260" r:id="rId7"/>
    <p:sldId id="279" r:id="rId8"/>
    <p:sldId id="270" r:id="rId9"/>
    <p:sldId id="271" r:id="rId10"/>
    <p:sldId id="272" r:id="rId11"/>
    <p:sldId id="273" r:id="rId12"/>
    <p:sldId id="274" r:id="rId13"/>
    <p:sldId id="265" r:id="rId14"/>
    <p:sldId id="267" r:id="rId15"/>
    <p:sldId id="275" r:id="rId16"/>
    <p:sldId id="266" r:id="rId17"/>
    <p:sldId id="277" r:id="rId18"/>
    <p:sldId id="276" r:id="rId19"/>
    <p:sldId id="264" r:id="rId20"/>
    <p:sldId id="263" r:id="rId21"/>
    <p:sldId id="281" r:id="rId22"/>
    <p:sldId id="280" r:id="rId23"/>
    <p:sldId id="261" r:id="rId24"/>
    <p:sldId id="278" r:id="rId25"/>
    <p:sldId id="283" r:id="rId26"/>
    <p:sldId id="28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p:restoredTop sz="77035"/>
  </p:normalViewPr>
  <p:slideViewPr>
    <p:cSldViewPr snapToGrid="0" snapToObjects="1">
      <p:cViewPr varScale="1">
        <p:scale>
          <a:sx n="79" d="100"/>
          <a:sy n="79" d="100"/>
        </p:scale>
        <p:origin x="136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endParaRPr lang="en-US" sz="2800"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aggragate</a:t>
            </a:r>
            <a:r>
              <a:rPr lang="en-US" sz="2200" dirty="0">
                <a:effectLst/>
                <a:latin typeface="Helvetica Neue"/>
                <a:ea typeface="Helvetica Neue"/>
                <a:cs typeface="Helvetica Neue"/>
                <a:sym typeface="Helvetica Neue"/>
              </a:rPr>
              <a:t> the data from 1000's of charge </a:t>
            </a:r>
            <a:r>
              <a:rPr lang="en-US" sz="2200" dirty="0" err="1">
                <a:effectLst/>
                <a:latin typeface="Helvetica Neue"/>
                <a:ea typeface="Helvetica Neue"/>
                <a:cs typeface="Helvetica Neue"/>
                <a:sym typeface="Helvetica Neue"/>
              </a:rPr>
              <a:t>propigation</a:t>
            </a:r>
            <a:r>
              <a:rPr lang="en-US" sz="2200" dirty="0">
                <a:effectLst/>
                <a:latin typeface="Helvetica Neue"/>
                <a:ea typeface="Helvetica Neue"/>
                <a:cs typeface="Helvetica Neue"/>
                <a:sym typeface="Helvetica Neue"/>
              </a:rPr>
              <a:t> simulations  by tracking the standard deviation in position of all the charges. The slope of this standard deviation, or MSD, as time goes to infinity gives the diffusivity of a charge walking randomly through this electronic </a:t>
            </a:r>
            <a:r>
              <a:rPr lang="en-US" sz="2200" dirty="0" err="1">
                <a:effectLst/>
                <a:latin typeface="Helvetica Neue"/>
                <a:ea typeface="Helvetica Neue"/>
                <a:cs typeface="Helvetica Neue"/>
                <a:sym typeface="Helvetica Neue"/>
              </a:rPr>
              <a:t>enviroment</a:t>
            </a:r>
            <a:r>
              <a:rPr lang="en-US" sz="2200" dirty="0">
                <a:effectLst/>
                <a:latin typeface="Helvetica Neue"/>
                <a:ea typeface="Helvetica Neue"/>
                <a:cs typeface="Helvetica Neue"/>
                <a:sym typeface="Helvetica Neue"/>
              </a:rPr>
              <a:t>. Finally, we can relate the diffusivity to charge mobility with the </a:t>
            </a:r>
            <a:r>
              <a:rPr lang="en-US" sz="2200" dirty="0" err="1">
                <a:effectLst/>
                <a:latin typeface="Helvetica Neue"/>
                <a:ea typeface="Helvetica Neue"/>
                <a:cs typeface="Helvetica Neue"/>
                <a:sym typeface="Helvetica Neue"/>
              </a:rPr>
              <a:t>einstien</a:t>
            </a:r>
            <a:r>
              <a:rPr lang="en-US" sz="2200" dirty="0">
                <a:effectLst/>
                <a:latin typeface="Helvetica Neue"/>
                <a:ea typeface="Helvetica Neue"/>
                <a:cs typeface="Helvetica Neue"/>
                <a:sym typeface="Helvetica Neue"/>
              </a:rPr>
              <a:t> relation.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choosnig</a:t>
            </a:r>
            <a:r>
              <a:rPr lang="en-US" sz="2200" dirty="0">
                <a:effectLst/>
                <a:latin typeface="Helvetica Neue"/>
                <a:ea typeface="Helvetica Neue"/>
                <a:cs typeface="Helvetica Neue"/>
                <a:sym typeface="Helvetica Neue"/>
              </a:rPr>
              <a:t> the range that we use to calculate the the slope is underspecified. how long we choose to simulated and do this MSD analysis for  are model choices. the edge lifetimes can impact the MSD analysis and there for mu.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But I am going to show some results from mobility values that result from various approaches.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intitialize</a:t>
            </a:r>
            <a:r>
              <a:rPr lang="en-US" sz="2200" dirty="0">
                <a:effectLst/>
                <a:latin typeface="Helvetica Neue"/>
                <a:ea typeface="Helvetica Neue"/>
                <a:cs typeface="Helvetica Neue"/>
                <a:sym typeface="Helvetica Neue"/>
              </a:rPr>
              <a:t> thousands of charges to make sure that we a sufficiently </a:t>
            </a:r>
            <a:r>
              <a:rPr lang="en-US" sz="2200" dirty="0" err="1">
                <a:effectLst/>
                <a:latin typeface="Helvetica Neue"/>
                <a:ea typeface="Helvetica Neue"/>
                <a:cs typeface="Helvetica Neue"/>
                <a:sym typeface="Helvetica Neue"/>
              </a:rPr>
              <a:t>sampleing</a:t>
            </a:r>
            <a:r>
              <a:rPr lang="en-US" sz="2200" dirty="0">
                <a:effectLst/>
                <a:latin typeface="Helvetica Neue"/>
                <a:ea typeface="Helvetica Neue"/>
                <a:cs typeface="Helvetica Neue"/>
                <a:sym typeface="Helvetica Neue"/>
              </a:rPr>
              <a:t> the morphology and . by averaging over the trajectory of all the charges and we can summarize this as a MSD plot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possible title : </a:t>
            </a:r>
            <a:r>
              <a:rPr lang="en-US" sz="2200" dirty="0" err="1">
                <a:effectLst/>
                <a:latin typeface="Helvetica Neue"/>
                <a:ea typeface="Helvetica Neue"/>
                <a:cs typeface="Helvetica Neue"/>
                <a:sym typeface="Helvetica Neue"/>
              </a:rPr>
              <a:t>trajectors</a:t>
            </a:r>
            <a:r>
              <a:rPr lang="en-US" sz="2200" dirty="0">
                <a:effectLst/>
                <a:latin typeface="Helvetica Neue"/>
                <a:ea typeface="Helvetica Neue"/>
                <a:cs typeface="Helvetica Neue"/>
                <a:sym typeface="Helvetica Neue"/>
              </a:rPr>
              <a:t> give MSD gives diffusivity gives mobility</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228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the pipeline, we are going to take a morphology that was provided by </a:t>
            </a:r>
            <a:r>
              <a:rPr lang="en-US" dirty="0" err="1"/>
              <a:t>evan</a:t>
            </a:r>
            <a:r>
              <a:rPr lang="en-US" dirty="0"/>
              <a:t> (list everyone) and jump into this stage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24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values </a:t>
            </a:r>
            <a:r>
              <a:rPr lang="en-US" sz="2200" dirty="0" err="1">
                <a:effectLst/>
                <a:latin typeface="Helvetica Neue"/>
                <a:ea typeface="Helvetica Neue"/>
                <a:cs typeface="Helvetica Neue"/>
                <a:sym typeface="Helvetica Neue"/>
              </a:rPr>
              <a:t>Ehomo,i</a:t>
            </a:r>
            <a:r>
              <a:rPr lang="en-US" sz="2200" dirty="0">
                <a:effectLst/>
                <a:latin typeface="Helvetica Neue"/>
                <a:ea typeface="Helvetica Neue"/>
                <a:cs typeface="Helvetica Neue"/>
                <a:sym typeface="Helvetica Neue"/>
              </a:rPr>
              <a:t> and </a:t>
            </a:r>
            <a:r>
              <a:rPr lang="en-US" sz="2200" dirty="0" err="1">
                <a:effectLst/>
                <a:latin typeface="Helvetica Neue"/>
                <a:ea typeface="Helvetica Neue"/>
                <a:cs typeface="Helvetica Neue"/>
                <a:sym typeface="Helvetica Neue"/>
              </a:rPr>
              <a:t>Ehomo,j</a:t>
            </a:r>
            <a:r>
              <a:rPr lang="en-US" sz="2200" dirty="0">
                <a:effectLst/>
                <a:latin typeface="Helvetica Neue"/>
                <a:ea typeface="Helvetica Neue"/>
                <a:cs typeface="Helvetica Neue"/>
                <a:sym typeface="Helvetica Neue"/>
              </a:rPr>
              <a:t> represent the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p:txBody>
      </p:sp>
    </p:spTree>
    <p:extLst>
      <p:ext uri="{BB962C8B-B14F-4D97-AF65-F5344CB8AC3E}">
        <p14:creationId xmlns:p14="http://schemas.microsoft.com/office/powerpoint/2010/main" val="129829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fused ring molecules are meant as a generic fused ring core and were chosen because they most closely match an ab </a:t>
            </a:r>
            <a:r>
              <a:rPr lang="en-US" sz="2200" dirty="0" err="1">
                <a:effectLst/>
                <a:latin typeface="Helvetica Neue"/>
                <a:ea typeface="Helvetica Neue"/>
                <a:cs typeface="Helvetica Neue"/>
                <a:sym typeface="Helvetica Neue"/>
              </a:rPr>
              <a:t>intio</a:t>
            </a:r>
            <a:r>
              <a:rPr lang="en-US" sz="2200" dirty="0">
                <a:effectLst/>
                <a:latin typeface="Helvetica Neue"/>
                <a:ea typeface="Helvetica Neue"/>
                <a:cs typeface="Helvetica Neue"/>
                <a:sym typeface="Helvetica Neue"/>
              </a:rPr>
              <a:t> study.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HOMO-LUMO gaps obtained using </a:t>
            </a:r>
            <a:r>
              <a:rPr lang="en-US" sz="2200" dirty="0" err="1">
                <a:effectLst/>
                <a:latin typeface="Helvetica Neue"/>
                <a:ea typeface="Helvetica Neue"/>
                <a:cs typeface="Helvetica Neue"/>
                <a:sym typeface="Helvetica Neue"/>
              </a:rPr>
              <a:t>MorphCT</a:t>
            </a:r>
            <a:r>
              <a:rPr lang="en-US" sz="2200" dirty="0">
                <a:effectLst/>
                <a:latin typeface="Helvetica Neue"/>
                <a:ea typeface="Helvetica Neue"/>
                <a:cs typeface="Helvetica Neue"/>
                <a:sym typeface="Helvetica Neue"/>
              </a:rPr>
              <a:t> for fused-ring molecules of </a:t>
            </a:r>
            <a:r>
              <a:rPr lang="en-US" sz="2200" dirty="0" err="1">
                <a:effectLst/>
                <a:latin typeface="Helvetica Neue"/>
                <a:ea typeface="Helvetica Neue"/>
                <a:cs typeface="Helvetica Neue"/>
                <a:sym typeface="Helvetica Neue"/>
              </a:rPr>
              <a:t>oligmer</a:t>
            </a:r>
            <a:r>
              <a:rPr lang="en-US" sz="2200" dirty="0">
                <a:effectLst/>
                <a:latin typeface="Helvetica Neue"/>
                <a:ea typeface="Helvetica Neue"/>
                <a:cs typeface="Helvetica Neue"/>
                <a:sym typeface="Helvetica Neue"/>
              </a:rPr>
              <a:t> length 4 − 8. </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ab initio DFT (between 5.26eV and 4.92eV ).  </a:t>
            </a:r>
            <a:endParaRPr lang="en-US" dirty="0"/>
          </a:p>
          <a:p>
            <a:endParaRPr lang="en-US" dirty="0"/>
          </a:p>
          <a:p>
            <a:r>
              <a:rPr lang="en-US" dirty="0"/>
              <a:t>We found that that our methods overpredict the energy levels predicted by ab initio DFT by a factor of 2-3. This is expected for INDO methods. We also see the know trend of near linear decrease in </a:t>
            </a:r>
            <a:r>
              <a:rPr lang="en-US" dirty="0" err="1"/>
              <a:t>humo-lumo</a:t>
            </a:r>
            <a:r>
              <a:rPr lang="en-US" dirty="0"/>
              <a:t> gap is replicated by our implementation. </a:t>
            </a:r>
          </a:p>
          <a:p>
            <a:endParaRPr lang="en-US" dirty="0"/>
          </a:p>
          <a:p>
            <a:endParaRPr lang="en-US" dirty="0"/>
          </a:p>
          <a:p>
            <a:r>
              <a:rPr lang="en-US" dirty="0"/>
              <a:t>switch pictures around</a:t>
            </a:r>
          </a:p>
          <a:p>
            <a:endParaRPr lang="en-US" dirty="0"/>
          </a:p>
          <a:p>
            <a:r>
              <a:rPr lang="en-US" dirty="0"/>
              <a:t>title: validate core </a:t>
            </a:r>
            <a:r>
              <a:rPr lang="en-US" dirty="0" err="1"/>
              <a:t>gpa</a:t>
            </a:r>
            <a:r>
              <a:rPr lang="en-US" dirty="0"/>
              <a:t> trends</a:t>
            </a:r>
          </a:p>
          <a:p>
            <a:r>
              <a:rPr lang="en-US" dirty="0"/>
              <a:t>include the absolute values</a:t>
            </a:r>
          </a:p>
        </p:txBody>
      </p:sp>
    </p:spTree>
    <p:extLst>
      <p:ext uri="{BB962C8B-B14F-4D97-AF65-F5344CB8AC3E}">
        <p14:creationId xmlns:p14="http://schemas.microsoft.com/office/powerpoint/2010/main" val="20615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low transfer </a:t>
            </a:r>
            <a:r>
              <a:rPr lang="en-US" sz="2200" dirty="0" err="1">
                <a:effectLst/>
                <a:latin typeface="Helvetica Neue"/>
                <a:ea typeface="Helvetica Neue"/>
                <a:cs typeface="Helvetica Neue"/>
                <a:sym typeface="Helvetica Neue"/>
              </a:rPr>
              <a:t>intergal</a:t>
            </a:r>
            <a:r>
              <a:rPr lang="en-US" sz="2200" dirty="0">
                <a:effectLst/>
                <a:latin typeface="Helvetica Neue"/>
                <a:ea typeface="Helvetica Neue"/>
                <a:cs typeface="Helvetica Neue"/>
                <a:sym typeface="Helvetica Neue"/>
              </a:rPr>
              <a:t> low electronic coupling.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give normal bonded and </a:t>
            </a:r>
            <a:r>
              <a:rPr lang="en-US" sz="2200" dirty="0" err="1">
                <a:effectLst/>
                <a:latin typeface="Helvetica Neue"/>
                <a:ea typeface="Helvetica Neue"/>
                <a:cs typeface="Helvetica Neue"/>
                <a:sym typeface="Helvetica Neue"/>
              </a:rPr>
              <a:t>nonbended</a:t>
            </a:r>
            <a:r>
              <a:rPr lang="en-US" sz="2200" dirty="0">
                <a:effectLst/>
                <a:latin typeface="Helvetica Neue"/>
                <a:ea typeface="Helvetica Neue"/>
                <a:cs typeface="Helvetica Neue"/>
                <a:sym typeface="Helvetica Neue"/>
              </a:rPr>
              <a:t> numbers to say we are in there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Dots are colored based on the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between thiophenes for the given x-axis rotation, z-axis rotation, and center to center distance from the reference thiophene.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endParaRPr lang="en-US" dirty="0"/>
          </a:p>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10^-1 approaching band like transport speeds. </a:t>
            </a:r>
          </a:p>
          <a:p>
            <a:endParaRPr lang="en-US" dirty="0"/>
          </a:p>
          <a:p>
            <a:r>
              <a:rPr lang="en-US" dirty="0"/>
              <a:t>Need to do further validation to see how the trend matches with polydisperse morphology. </a:t>
            </a:r>
          </a:p>
          <a:p>
            <a:endParaRPr lang="en-US" dirty="0"/>
          </a:p>
          <a:p>
            <a:r>
              <a:rPr lang="en-US" dirty="0"/>
              <a:t>After validating that the new software stack and current workflow works at 3 levels of resolution.</a:t>
            </a:r>
          </a:p>
          <a:p>
            <a:endParaRPr lang="en-US" dirty="0"/>
          </a:p>
          <a:p>
            <a:r>
              <a:rPr lang="en-US" dirty="0"/>
              <a:t>Title: p3ht </a:t>
            </a:r>
            <a:r>
              <a:rPr lang="en-US" dirty="0" err="1"/>
              <a:t>mobilites</a:t>
            </a:r>
            <a:r>
              <a:rPr lang="en-US" dirty="0"/>
              <a:t> make sense</a:t>
            </a:r>
          </a:p>
          <a:p>
            <a:endParaRPr lang="en-US" dirty="0"/>
          </a:p>
          <a:p>
            <a:r>
              <a:rPr lang="en-US" dirty="0"/>
              <a:t>say: 1 the </a:t>
            </a:r>
            <a:r>
              <a:rPr lang="en-US" dirty="0" err="1"/>
              <a:t>crystallung</a:t>
            </a:r>
            <a:r>
              <a:rPr lang="en-US" dirty="0"/>
              <a:t> mobilities are </a:t>
            </a:r>
            <a:r>
              <a:rPr lang="en-US" dirty="0" err="1"/>
              <a:t>highter</a:t>
            </a:r>
            <a:r>
              <a:rPr lang="en-US" dirty="0"/>
              <a:t> than amorphous in both works. 2. the semi crystalline are the lowest with both and </a:t>
            </a:r>
            <a:r>
              <a:rPr lang="en-US" dirty="0" err="1"/>
              <a:t>thats</a:t>
            </a:r>
            <a:r>
              <a:rPr lang="en-US" dirty="0"/>
              <a:t> </a:t>
            </a:r>
            <a:r>
              <a:rPr lang="en-US" dirty="0" err="1"/>
              <a:t>expexted</a:t>
            </a:r>
            <a:r>
              <a:rPr lang="en-US" dirty="0"/>
              <a:t> because have disconnected </a:t>
            </a:r>
            <a:r>
              <a:rPr lang="en-US" dirty="0" err="1"/>
              <a:t>crystalls</a:t>
            </a:r>
            <a:r>
              <a:rPr lang="en-US" dirty="0"/>
              <a:t> and lowers mobility. some </a:t>
            </a:r>
            <a:r>
              <a:rPr lang="en-US" dirty="0" err="1"/>
              <a:t>differnces</a:t>
            </a:r>
            <a:r>
              <a:rPr lang="en-US" dirty="0"/>
              <a:t> our amorphous stuff is lower than </a:t>
            </a:r>
            <a:r>
              <a:rPr lang="en-US" dirty="0" err="1"/>
              <a:t>thiose</a:t>
            </a:r>
            <a:r>
              <a:rPr lang="en-US" dirty="0"/>
              <a:t> from evan. more work to be done to figure out which ones more right. but we doo know that we are </a:t>
            </a:r>
            <a:r>
              <a:rPr lang="en-US" dirty="0" err="1"/>
              <a:t>captureing</a:t>
            </a:r>
            <a:r>
              <a:rPr lang="en-US" dirty="0"/>
              <a:t> the morphology in our </a:t>
            </a:r>
            <a:r>
              <a:rPr lang="en-US" dirty="0" err="1"/>
              <a:t>mibiility</a:t>
            </a:r>
            <a:r>
              <a:rPr lang="en-US" dirty="0"/>
              <a:t> predictions. And having this pipeline ironed out will help us dig into this. </a:t>
            </a:r>
          </a:p>
          <a:p>
            <a:endParaRPr lang="en-US" dirty="0"/>
          </a:p>
          <a:p>
            <a:r>
              <a:rPr lang="en-US" dirty="0"/>
              <a:t>backup slide list of differences to say the </a:t>
            </a:r>
            <a:r>
              <a:rPr lang="en-US" dirty="0" err="1"/>
              <a:t>differneces</a:t>
            </a:r>
            <a:r>
              <a:rPr lang="en-US" dirty="0"/>
              <a:t> for </a:t>
            </a:r>
            <a:r>
              <a:rPr lang="en-US" dirty="0" err="1"/>
              <a:t>repriducable</a:t>
            </a:r>
            <a:r>
              <a:rPr lang="en-US" dirty="0"/>
              <a:t>. </a:t>
            </a:r>
          </a:p>
        </p:txBody>
      </p:sp>
    </p:spTree>
    <p:extLst>
      <p:ext uri="{BB962C8B-B14F-4D97-AF65-F5344CB8AC3E}">
        <p14:creationId xmlns:p14="http://schemas.microsoft.com/office/powerpoint/2010/main" val="59756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title </a:t>
            </a:r>
            <a:r>
              <a:rPr lang="en-US" dirty="0" err="1"/>
              <a:t>takaway</a:t>
            </a:r>
            <a:r>
              <a:rPr lang="en-US" dirty="0"/>
              <a:t>: title on left. </a:t>
            </a:r>
          </a:p>
          <a:p>
            <a:r>
              <a:rPr lang="en-US" dirty="0"/>
              <a:t>"mobility </a:t>
            </a:r>
            <a:r>
              <a:rPr lang="en-US" dirty="0" err="1"/>
              <a:t>Sensitiyve</a:t>
            </a:r>
            <a:r>
              <a:rPr lang="en-US" dirty="0"/>
              <a:t> to reorganization energy" on left</a:t>
            </a:r>
          </a:p>
          <a:p>
            <a:r>
              <a:rPr lang="en-US" dirty="0"/>
              <a:t>progress needed to calculate lambda from scratch and as it mat differ from molecule to molecule. </a:t>
            </a:r>
          </a:p>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stuff as last side for lay out</a:t>
            </a:r>
          </a:p>
          <a:p>
            <a:r>
              <a:rPr lang="en-US" dirty="0" err="1"/>
              <a:t>temperure</a:t>
            </a:r>
            <a:r>
              <a:rPr lang="en-US" dirty="0"/>
              <a:t> lowering barrier activation </a:t>
            </a:r>
            <a:r>
              <a:rPr lang="en-US" dirty="0" err="1"/>
              <a:t>energyer</a:t>
            </a:r>
            <a:r>
              <a:rPr lang="en-US" dirty="0"/>
              <a:t> </a:t>
            </a:r>
          </a:p>
          <a:p>
            <a:r>
              <a:rPr lang="en-US" dirty="0"/>
              <a:t>mention 8X temp only increase </a:t>
            </a:r>
            <a:r>
              <a:rPr lang="en-US" dirty="0" err="1"/>
              <a:t>mobiliity</a:t>
            </a:r>
            <a:r>
              <a:rPr lang="en-US" dirty="0"/>
              <a:t> by 6 vs orders </a:t>
            </a:r>
            <a:r>
              <a:rPr lang="en-US" dirty="0" err="1"/>
              <a:t>magnitiude</a:t>
            </a:r>
            <a:r>
              <a:rPr lang="en-US" dirty="0"/>
              <a:t> for la</a:t>
            </a:r>
          </a:p>
          <a:p>
            <a:r>
              <a:rPr lang="en-US" dirty="0" err="1"/>
              <a:t>neglidgligble</a:t>
            </a:r>
            <a:r>
              <a:rPr lang="en-US" dirty="0"/>
              <a:t> compared to lambda</a:t>
            </a:r>
          </a:p>
        </p:txBody>
      </p:sp>
    </p:spTree>
    <p:extLst>
      <p:ext uri="{BB962C8B-B14F-4D97-AF65-F5344CB8AC3E}">
        <p14:creationId xmlns:p14="http://schemas.microsoft.com/office/powerpoint/2010/main" val="175387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takeway</a:t>
            </a:r>
            <a:r>
              <a:rPr lang="en-US" dirty="0"/>
              <a:t>: life times in this range are good enough. </a:t>
            </a:r>
          </a:p>
          <a:p>
            <a:endParaRPr lang="en-US" dirty="0"/>
          </a:p>
          <a:p>
            <a:endParaRPr lang="en-US" dirty="0"/>
          </a:p>
          <a:p>
            <a:r>
              <a:rPr lang="en-US" dirty="0"/>
              <a:t>Unlike what we saw with the reorganization energy </a:t>
            </a:r>
          </a:p>
          <a:p>
            <a:endParaRPr lang="en-US" dirty="0"/>
          </a:p>
          <a:p>
            <a:endParaRPr lang="en-US" dirty="0"/>
          </a:p>
          <a:p>
            <a:endParaRPr lang="en-US" dirty="0"/>
          </a:p>
          <a:p>
            <a:r>
              <a:rPr lang="en-US" dirty="0"/>
              <a:t>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are you saying that if we only consider </a:t>
            </a:r>
            <a:r>
              <a:rPr lang="en-US" dirty="0" err="1"/>
              <a:t>voronoi</a:t>
            </a:r>
            <a:r>
              <a:rPr lang="en-US" dirty="0"/>
              <a:t> how many neighbors. </a:t>
            </a:r>
          </a:p>
          <a:p>
            <a:endParaRPr lang="en-US" dirty="0"/>
          </a:p>
          <a:p>
            <a:r>
              <a:rPr lang="en-US" dirty="0"/>
              <a:t>for the plot: truncating </a:t>
            </a:r>
            <a:r>
              <a:rPr lang="en-US" dirty="0" err="1"/>
              <a:t>voronoi</a:t>
            </a:r>
            <a:r>
              <a:rPr lang="en-US" dirty="0"/>
              <a:t> neighbors of long distances can only make things worse </a:t>
            </a:r>
            <a:r>
              <a:rPr lang="en-US" dirty="0" err="1"/>
              <a:t>dont</a:t>
            </a:r>
            <a:r>
              <a:rPr lang="en-US" dirty="0"/>
              <a:t> throw any </a:t>
            </a:r>
            <a:r>
              <a:rPr lang="en-US" dirty="0" err="1"/>
              <a:t>voronoi</a:t>
            </a:r>
            <a:r>
              <a:rPr lang="en-US" dirty="0"/>
              <a:t> </a:t>
            </a:r>
            <a:r>
              <a:rPr lang="en-US" dirty="0" err="1"/>
              <a:t>neihgbors</a:t>
            </a:r>
            <a:r>
              <a:rPr lang="en-US" dirty="0"/>
              <a:t> away.</a:t>
            </a:r>
          </a:p>
          <a:p>
            <a:endParaRPr lang="en-US" dirty="0"/>
          </a:p>
          <a:p>
            <a:r>
              <a:rPr lang="en-US" dirty="0"/>
              <a:t>Takeaway: Voronoi </a:t>
            </a:r>
            <a:r>
              <a:rPr lang="en-US" dirty="0" err="1"/>
              <a:t>neigbors</a:t>
            </a:r>
            <a:r>
              <a:rPr lang="en-US" dirty="0"/>
              <a:t> efficient choice </a:t>
            </a:r>
          </a:p>
        </p:txBody>
      </p:sp>
    </p:spTree>
    <p:extLst>
      <p:ext uri="{BB962C8B-B14F-4D97-AF65-F5344CB8AC3E}">
        <p14:creationId xmlns:p14="http://schemas.microsoft.com/office/powerpoint/2010/main" val="32680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p:txBody>
      </p:sp>
    </p:spTree>
    <p:extLst>
      <p:ext uri="{BB962C8B-B14F-4D97-AF65-F5344CB8AC3E}">
        <p14:creationId xmlns:p14="http://schemas.microsoft.com/office/powerpoint/2010/main" val="76009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Time-of-flight electron mobilities on the order of 10−4 [? ] and field effect mobilities on the order of 10−2 [? ] have been reported. Another computational study, that also used Marcus hopping and </a:t>
            </a:r>
            <a:r>
              <a:rPr lang="en-US" sz="2200" dirty="0" err="1">
                <a:effectLst/>
                <a:latin typeface="Helvetica Neue"/>
                <a:ea typeface="Helvetica Neue"/>
                <a:cs typeface="Helvetica Neue"/>
                <a:sym typeface="Helvetica Neue"/>
              </a:rPr>
              <a:t>kMC</a:t>
            </a:r>
            <a:r>
              <a:rPr lang="en-US" sz="2200" dirty="0">
                <a:effectLst/>
                <a:latin typeface="Helvetica Neue"/>
                <a:ea typeface="Helvetica Neue"/>
                <a:cs typeface="Helvetica Neue"/>
                <a:sym typeface="Helvetica Neue"/>
              </a:rPr>
              <a:t>, found an electron mobility of 7 · 10−4 [? ] in a pure ITIC crystal. </a:t>
            </a:r>
            <a:endParaRPr lang="en-US" dirty="0"/>
          </a:p>
          <a:p>
            <a:endParaRPr lang="en-US" dirty="0"/>
          </a:p>
          <a:p>
            <a:r>
              <a:rPr lang="en-US" dirty="0"/>
              <a:t>remind people that we are (</a:t>
            </a:r>
            <a:r>
              <a:rPr lang="en-US" dirty="0" err="1"/>
              <a:t>moaybe</a:t>
            </a:r>
            <a:r>
              <a:rPr lang="en-US" dirty="0"/>
              <a:t> bring back the pipeline picture. ) what are the differences in predictions from the </a:t>
            </a:r>
            <a:r>
              <a:rPr lang="en-US" dirty="0" err="1"/>
              <a:t>differenc</a:t>
            </a:r>
            <a:r>
              <a:rPr lang="en-US" dirty="0"/>
              <a:t> t chromophores </a:t>
            </a:r>
          </a:p>
          <a:p>
            <a:endParaRPr lang="en-US" dirty="0"/>
          </a:p>
        </p:txBody>
      </p:sp>
    </p:spTree>
    <p:extLst>
      <p:ext uri="{BB962C8B-B14F-4D97-AF65-F5344CB8AC3E}">
        <p14:creationId xmlns:p14="http://schemas.microsoft.com/office/powerpoint/2010/main" val="34506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4391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7555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72322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9792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0165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ACCEPTOR YELLOW DONOR BLUE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see yellow acceptor material suspended in a matrix of donor material in blue.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photon (green arrow) interacts with the material, exciting an electron and creating a quasiparticle referred to as an exciton.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diffuses about until it intersects the interface between donor and acceptor material domains.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is coerced apart by the energy offset between donor and acceptor molecules.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now unbound, hole and the electron are free to diffuse about until they reach their respective electrodes where they can be extracted.</a:t>
            </a:r>
            <a:endParaRPr lang="en-US" dirty="0"/>
          </a:p>
          <a:p>
            <a:endParaRPr lang="en-US" dirty="0"/>
          </a:p>
          <a:p>
            <a:endParaRPr lang="en-US" dirty="0"/>
          </a:p>
          <a:p>
            <a:r>
              <a:rPr lang="en-US" dirty="0"/>
              <a:t>We are going talk about how we can simulate stage 4. That is electron diffusion in acceptor material and holes diffusion in donor material.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P3HT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ITIC is not a polymer. It is composed of these macromolecules. This construction, where we have distinct side chain moieties, fused ring core moieties and end group </a:t>
            </a:r>
            <a:r>
              <a:rPr lang="en-US" dirty="0" err="1"/>
              <a:t>moitied</a:t>
            </a:r>
            <a:r>
              <a:rPr lang="en-US" dirty="0"/>
              <a:t>. This modularity always for more plug and play engineering that resulted in device </a:t>
            </a:r>
            <a:r>
              <a:rPr lang="en-US" dirty="0" err="1"/>
              <a:t>effeciencies</a:t>
            </a:r>
            <a:r>
              <a:rPr lang="en-US" dirty="0"/>
              <a:t> inflating from 4% to 17%. </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This pipeline was proposed and described in more detail in </a:t>
            </a:r>
            <a:r>
              <a:rPr lang="en-US" dirty="0" err="1"/>
              <a:t>matty</a:t>
            </a:r>
            <a:r>
              <a:rPr lang="en-US" dirty="0"/>
              <a:t> </a:t>
            </a:r>
            <a:r>
              <a:rPr lang="en-US" dirty="0" err="1"/>
              <a:t>jjones</a:t>
            </a:r>
            <a:r>
              <a:rPr lang="en-US" dirty="0"/>
              <a:t> thesis who was member of our lab.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How do we </a:t>
            </a:r>
            <a:r>
              <a:rPr lang="en-US" dirty="0" err="1"/>
              <a:t>simuilate</a:t>
            </a:r>
            <a:r>
              <a:rPr lang="en-US" dirty="0"/>
              <a:t> these materials. </a:t>
            </a:r>
          </a:p>
          <a:p>
            <a:r>
              <a:rPr lang="en-US" sz="3000" baseline="0" dirty="0"/>
              <a:t>We start with a molecular description. This means writing down where the atoms are, the atom types and the bond that they are participating in. This also means writing down the interaction potentials between atoms. these can be non-bonded </a:t>
            </a:r>
            <a:r>
              <a:rPr lang="en-US" sz="3000" baseline="0" dirty="0" err="1"/>
              <a:t>interatinon</a:t>
            </a:r>
            <a:r>
              <a:rPr lang="en-US" sz="3000" baseline="0" dirty="0"/>
              <a:t> and </a:t>
            </a:r>
            <a:r>
              <a:rPr lang="en-US" sz="3000" baseline="0" dirty="0" err="1"/>
              <a:t>iteraction</a:t>
            </a:r>
            <a:r>
              <a:rPr lang="en-US" sz="3000" baseline="0" dirty="0"/>
              <a:t> </a:t>
            </a:r>
            <a:r>
              <a:rPr lang="en-US" sz="3000" baseline="0" dirty="0" err="1"/>
              <a:t>potetnails</a:t>
            </a:r>
            <a:r>
              <a:rPr lang="en-US" sz="3000" baseline="0" dirty="0"/>
              <a:t> for the bond distance and angle interactions and with that description you can run molecular dynamics simulations </a:t>
            </a:r>
            <a:r>
              <a:rPr lang="en-US" sz="3000" baseline="0" dirty="0" err="1"/>
              <a:t>wherin</a:t>
            </a:r>
            <a:r>
              <a:rPr lang="en-US" sz="3000" baseline="0" dirty="0"/>
              <a:t> you iteratively update the positions and velocities </a:t>
            </a:r>
            <a:r>
              <a:rPr lang="en-US" sz="3000" baseline="0" dirty="0" err="1"/>
              <a:t>desrete</a:t>
            </a:r>
            <a:r>
              <a:rPr lang="en-US" sz="3000" baseline="0" dirty="0"/>
              <a:t> </a:t>
            </a:r>
            <a:r>
              <a:rPr lang="en-US" sz="3000" baseline="0" dirty="0" err="1"/>
              <a:t>intervale</a:t>
            </a:r>
            <a:r>
              <a:rPr lang="en-US" sz="3000" baseline="0" dirty="0"/>
              <a:t> of atoms in the system with </a:t>
            </a:r>
            <a:r>
              <a:rPr lang="en-US" sz="3000" baseline="0" dirty="0" err="1"/>
              <a:t>newtion</a:t>
            </a:r>
            <a:r>
              <a:rPr lang="en-US" sz="3000" baseline="0" dirty="0"/>
              <a:t> calculus.</a:t>
            </a:r>
          </a:p>
          <a:p>
            <a:r>
              <a:rPr lang="en-US" sz="3000" baseline="0" dirty="0"/>
              <a:t>the interaction potentials with respect to all the atoms to obtain the force acting on all the atoms and update the velocities and positions. MD has shown to blah but how do describe the charge mobility ? </a:t>
            </a:r>
          </a:p>
          <a:p>
            <a:endParaRPr lang="en-US" sz="3000" baseline="0" dirty="0"/>
          </a:p>
          <a:p>
            <a:r>
              <a:rPr lang="en-US" sz="3000" baseline="0" dirty="0"/>
              <a:t>But given that this is an accurate prediction of this </a:t>
            </a:r>
            <a:r>
              <a:rPr lang="en-US" sz="3000" baseline="0" dirty="0" err="1"/>
              <a:t>morpholgoy</a:t>
            </a:r>
            <a:r>
              <a:rPr lang="en-US" sz="3000" baseline="0" dirty="0"/>
              <a:t> at the given thermodynamic state point how do we predict conductivity or charge </a:t>
            </a:r>
            <a:r>
              <a:rPr lang="en-US" sz="3000" baseline="0" dirty="0" err="1"/>
              <a:t>mobiility</a:t>
            </a:r>
            <a:r>
              <a:rPr lang="en-US" sz="3000" baseline="0" dirty="0"/>
              <a:t>.</a:t>
            </a:r>
          </a:p>
          <a:p>
            <a:endParaRPr lang="en-US" sz="3000" baseline="0" dirty="0"/>
          </a:p>
          <a:p>
            <a:r>
              <a:rPr lang="en-US" sz="3000" baseline="0" dirty="0"/>
              <a:t>We </a:t>
            </a:r>
            <a:r>
              <a:rPr lang="en-US" sz="3000" baseline="0" dirty="0" err="1"/>
              <a:t>identitify</a:t>
            </a:r>
            <a:r>
              <a:rPr lang="en-US" sz="3000" baseline="0" dirty="0"/>
              <a:t> segments where a charge is likely to localize and use quantum chemical methods to write down the energetics of a charge occupying the molecular orbital of those segments. We can relate those energies to the rate at which a charge can be expected to hop between all chromophore neighbors. Finally after writing down all the hop rates we can us those rates to run a </a:t>
            </a:r>
            <a:r>
              <a:rPr lang="en-US" sz="3000" baseline="0" dirty="0" err="1"/>
              <a:t>kinectic</a:t>
            </a:r>
            <a:r>
              <a:rPr lang="en-US" sz="3000" baseline="0" dirty="0"/>
              <a:t> monte </a:t>
            </a:r>
            <a:r>
              <a:rPr lang="en-US" sz="3000" baseline="0" dirty="0" err="1"/>
              <a:t>carlo</a:t>
            </a:r>
            <a:r>
              <a:rPr lang="en-US" sz="3000" baseline="0" dirty="0"/>
              <a:t> simulation to of charge </a:t>
            </a:r>
            <a:r>
              <a:rPr lang="en-US" sz="3000" baseline="0" dirty="0" err="1"/>
              <a:t>propogation</a:t>
            </a:r>
            <a:r>
              <a:rPr lang="en-US" sz="3000" baseline="0" dirty="0"/>
              <a:t>  and keep track of how far the charges go and how long it took them to go there which gives us finally prediction for the mobility of charges in the system.</a:t>
            </a:r>
          </a:p>
          <a:p>
            <a:endParaRPr lang="en-US" sz="3000" baseline="0" dirty="0"/>
          </a:p>
          <a:p>
            <a:r>
              <a:rPr lang="en-US" sz="3000" baseline="0" dirty="0" err="1"/>
              <a:t>Thats</a:t>
            </a:r>
            <a:r>
              <a:rPr lang="en-US" sz="3000" baseline="0" dirty="0"/>
              <a:t> a lot of </a:t>
            </a:r>
            <a:r>
              <a:rPr lang="en-US" sz="3000" baseline="0" dirty="0" err="1"/>
              <a:t>wrinting</a:t>
            </a:r>
            <a:r>
              <a:rPr lang="en-US" sz="3000" baseline="0" dirty="0"/>
              <a:t> things down along the way so we develop to packages for </a:t>
            </a:r>
            <a:r>
              <a:rPr lang="en-US" sz="3000" baseline="0" dirty="0" err="1"/>
              <a:t>excecuting</a:t>
            </a:r>
            <a:r>
              <a:rPr lang="en-US" sz="3000" baseline="0" dirty="0"/>
              <a:t> these methods</a:t>
            </a:r>
            <a:endParaRPr lang="en-US" dirty="0"/>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endParaRPr lang="en-US" dirty="0"/>
          </a:p>
          <a:p>
            <a:r>
              <a:rPr lang="en-US" dirty="0"/>
              <a:t>start abstractly with the center column (</a:t>
            </a:r>
            <a:r>
              <a:rPr lang="en-US" dirty="0" err="1"/>
              <a:t>thats</a:t>
            </a:r>
            <a:r>
              <a:rPr lang="en-US" dirty="0"/>
              <a:t> 7 things). crop out and bring in the stuff that </a:t>
            </a:r>
            <a:r>
              <a:rPr lang="en-US" dirty="0" err="1"/>
              <a:t>matteres</a:t>
            </a:r>
            <a:r>
              <a:rPr lang="en-US" dirty="0"/>
              <a:t> with animations. </a:t>
            </a:r>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r>
              <a:rPr lang="en-US" dirty="0"/>
              <a:t>With that, molecular dynamics simulations involve chucking some molecules in a box together, pushing them in random directions, and evolving the system forward in time at discrete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r>
              <a:rPr lang="en-US" dirty="0"/>
              <a:t>Before we talk about the </a:t>
            </a:r>
            <a:r>
              <a:rPr lang="en-US" dirty="0" err="1"/>
              <a:t>devepment</a:t>
            </a:r>
            <a:r>
              <a:rPr lang="en-US" dirty="0"/>
              <a:t> that I have done on </a:t>
            </a:r>
            <a:r>
              <a:rPr lang="en-US" dirty="0" err="1"/>
              <a:t>morphCT</a:t>
            </a:r>
            <a:r>
              <a:rPr lang="en-US" dirty="0"/>
              <a:t> we need to take a quick detour into the theory the underlies </a:t>
            </a:r>
            <a:r>
              <a:rPr lang="en-US" dirty="0" err="1"/>
              <a:t>morphCT</a:t>
            </a:r>
            <a:r>
              <a:rPr lang="en-US" dirty="0"/>
              <a:t> in a little more detail.  To run a kinetic monte </a:t>
            </a:r>
            <a:r>
              <a:rPr lang="en-US" dirty="0" err="1"/>
              <a:t>carlo</a:t>
            </a:r>
            <a:r>
              <a:rPr lang="en-US" dirty="0"/>
              <a:t> simulation we need the rate of all possible events in the system. In out case, the events are hops to new chromophore. </a:t>
            </a:r>
          </a:p>
        </p:txBody>
      </p:sp>
    </p:spTree>
    <p:extLst>
      <p:ext uri="{BB962C8B-B14F-4D97-AF65-F5344CB8AC3E}">
        <p14:creationId xmlns:p14="http://schemas.microsoft.com/office/powerpoint/2010/main" val="74549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Boltzmann’s constant, kB, and Planck’s constant, h ̄. The parameters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r>
              <a:rPr lang="el-GR" sz="2200" dirty="0">
                <a:effectLst/>
                <a:latin typeface="Helvetica Neue"/>
                <a:ea typeface="Helvetica Neue"/>
                <a:cs typeface="Helvetica Neue"/>
                <a:sym typeface="Helvetica Neue"/>
              </a:rPr>
              <a:t>λ</a:t>
            </a:r>
            <a:r>
              <a:rPr lang="en-US" sz="2200" dirty="0" err="1">
                <a:effectLst/>
                <a:latin typeface="Helvetica Neue"/>
                <a:ea typeface="Helvetica Neue"/>
                <a:cs typeface="Helvetica Neue"/>
                <a:sym typeface="Helvetica Neue"/>
              </a:rPr>
              <a:t>ij</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Eij</a:t>
            </a:r>
            <a:r>
              <a:rPr lang="en-US" sz="2200" dirty="0">
                <a:effectLst/>
                <a:latin typeface="Helvetica Neue"/>
                <a:ea typeface="Helvetica Neue"/>
                <a:cs typeface="Helvetica Neue"/>
                <a:sym typeface="Helvetica Neue"/>
              </a:rPr>
              <a:t>, T represent the electronic overlap, the reorganization energy, the free energy </a:t>
            </a:r>
            <a:endParaRPr lang="en-US" dirty="0"/>
          </a:p>
          <a:p>
            <a:r>
              <a:rPr lang="en-US" sz="2200" dirty="0">
                <a:effectLst/>
                <a:latin typeface="Helvetica Neue"/>
                <a:ea typeface="Helvetica Neue"/>
                <a:cs typeface="Helvetica Neue"/>
                <a:sym typeface="Helvetica Neue"/>
              </a:rPr>
              <a:t>16  difference between chromophores, and temperature.</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in the system we can use a kinetic monte </a:t>
            </a:r>
            <a:r>
              <a:rPr lang="en-US" dirty="0" err="1"/>
              <a:t>carlo</a:t>
            </a:r>
            <a:r>
              <a:rPr lang="en-US" dirty="0"/>
              <a:t> algorithm to arrive at a charge mobility calculation.</a:t>
            </a:r>
          </a:p>
          <a:p>
            <a:endParaRPr lang="en-US" dirty="0"/>
          </a:p>
          <a:p>
            <a:endParaRPr lang="en-US" dirty="0"/>
          </a:p>
          <a:p>
            <a:r>
              <a:rPr lang="en-US" dirty="0" err="1"/>
              <a:t>desiGN</a:t>
            </a:r>
            <a:r>
              <a:rPr lang="en-US" dirty="0"/>
              <a:t>: 1. too big of a sentence. shoot for max 8 words. maybe: chromophore energy level give hop rates. picture of chromo </a:t>
            </a:r>
            <a:r>
              <a:rPr lang="en-US" dirty="0" err="1"/>
              <a:t>i</a:t>
            </a:r>
            <a:r>
              <a:rPr lang="en-US" dirty="0"/>
              <a:t> and chromo j.  </a:t>
            </a:r>
          </a:p>
        </p:txBody>
      </p:sp>
    </p:spTree>
    <p:extLst>
      <p:ext uri="{BB962C8B-B14F-4D97-AF65-F5344CB8AC3E}">
        <p14:creationId xmlns:p14="http://schemas.microsoft.com/office/powerpoint/2010/main" val="35263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prediction?</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 choose </a:t>
            </a:r>
            <a:r>
              <a:rPr lang="en-US" dirty="0" err="1"/>
              <a:t>randonm</a:t>
            </a:r>
            <a:r>
              <a:rPr lang="en-US" dirty="0"/>
              <a:t> chromo.</a:t>
            </a:r>
          </a:p>
          <a:p>
            <a:pPr marL="0" marR="0" lvl="0" indent="0" defTabSz="457200" eaLnBrk="1" fontAlgn="auto" latinLnBrk="0" hangingPunct="1">
              <a:lnSpc>
                <a:spcPct val="117999"/>
              </a:lnSpc>
              <a:spcBef>
                <a:spcPts val="0"/>
              </a:spcBef>
              <a:spcAft>
                <a:spcPts val="0"/>
              </a:spcAft>
              <a:buClrTx/>
              <a:buSzTx/>
              <a:buFontTx/>
              <a:buNone/>
              <a:tabLst/>
              <a:defRPr/>
            </a:pPr>
            <a:r>
              <a:rPr lang="en-US" dirty="0"/>
              <a:t>2. identify neighbors</a:t>
            </a:r>
          </a:p>
          <a:p>
            <a:pPr marL="0" marR="0" lvl="0" indent="0" defTabSz="457200" eaLnBrk="1" fontAlgn="auto" latinLnBrk="0" hangingPunct="1">
              <a:lnSpc>
                <a:spcPct val="117999"/>
              </a:lnSpc>
              <a:spcBef>
                <a:spcPts val="0"/>
              </a:spcBef>
              <a:spcAft>
                <a:spcPts val="0"/>
              </a:spcAft>
              <a:buClrTx/>
              <a:buSzTx/>
              <a:buFontTx/>
              <a:buNone/>
              <a:tabLst/>
              <a:defRPr/>
            </a:pPr>
            <a:r>
              <a:rPr lang="en-US" dirty="0"/>
              <a:t>3. </a:t>
            </a:r>
            <a:r>
              <a:rPr lang="en-US" dirty="0" err="1"/>
              <a:t>stostically</a:t>
            </a:r>
            <a:r>
              <a:rPr lang="en-US" dirty="0"/>
              <a:t> generate </a:t>
            </a:r>
            <a:r>
              <a:rPr lang="en-US" dirty="0" err="1"/>
              <a:t>niehgnore</a:t>
            </a:r>
            <a:r>
              <a:rPr lang="en-US" dirty="0"/>
              <a:t> ho times</a:t>
            </a:r>
          </a:p>
          <a:p>
            <a:pPr marL="0" marR="0" lvl="0" indent="0" defTabSz="457200" eaLnBrk="1" fontAlgn="auto" latinLnBrk="0" hangingPunct="1">
              <a:lnSpc>
                <a:spcPct val="117999"/>
              </a:lnSpc>
              <a:spcBef>
                <a:spcPts val="0"/>
              </a:spcBef>
              <a:spcAft>
                <a:spcPts val="0"/>
              </a:spcAft>
              <a:buClrTx/>
              <a:buSzTx/>
              <a:buFontTx/>
              <a:buNone/>
              <a:tabLst/>
              <a:defRPr/>
            </a:pPr>
            <a:r>
              <a:rPr lang="en-US" dirty="0"/>
              <a:t>4. take shortest hop time</a:t>
            </a:r>
          </a:p>
          <a:p>
            <a:pPr marL="0" marR="0" lvl="0" indent="0" defTabSz="457200" eaLnBrk="1" fontAlgn="auto" latinLnBrk="0" hangingPunct="1">
              <a:lnSpc>
                <a:spcPct val="117999"/>
              </a:lnSpc>
              <a:spcBef>
                <a:spcPts val="0"/>
              </a:spcBef>
              <a:spcAft>
                <a:spcPts val="0"/>
              </a:spcAft>
              <a:buClrTx/>
              <a:buSzTx/>
              <a:buFontTx/>
              <a:buNone/>
              <a:tabLst/>
              <a:defRPr/>
            </a:pPr>
            <a:r>
              <a:rPr lang="en-US" dirty="0"/>
              <a:t>5. </a:t>
            </a:r>
            <a:r>
              <a:rPr lang="en-US" dirty="0" err="1"/>
              <a:t>reapeat</a:t>
            </a:r>
            <a:r>
              <a:rPr lang="en-US" dirty="0"/>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picture of a few chromos and charge hoping. a few thiophenes will do. animate the steps with the </a:t>
            </a:r>
            <a:r>
              <a:rPr lang="en-US" dirty="0" err="1"/>
              <a:t>picure</a:t>
            </a:r>
            <a:r>
              <a:rPr lang="en-US" dirty="0"/>
              <a:t> that develops.</a:t>
            </a:r>
          </a:p>
        </p:txBody>
      </p:sp>
    </p:spTree>
    <p:extLst>
      <p:ext uri="{BB962C8B-B14F-4D97-AF65-F5344CB8AC3E}">
        <p14:creationId xmlns:p14="http://schemas.microsoft.com/office/powerpoint/2010/main" val="423154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a:lvl1pPr>
          </a:lstStyle>
          <a:p>
            <a:r>
              <a:t>Title Subheading</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 xmlns:ma14="http://schemas.microsoft.com/office/mac/drawingml/2011/main"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9320106" y="8685018"/>
            <a:ext cx="3034454" cy="710248"/>
          </a:xfrm>
          <a:prstGeom prst="rect">
            <a:avLst/>
          </a:prstGeom>
          <a:ln w="12700">
            <a:miter lim="400000"/>
          </a:ln>
        </p:spPr>
        <p:txBody>
          <a:bodyPr wrap="none" lIns="64293" tIns="64293" rIns="64293" bIns="64293" anchor="ctr">
            <a:spAutoFit/>
          </a:bodyPr>
          <a:lstStyle>
            <a:lvl1pPr>
              <a:defRPr>
                <a:latin typeface="Gotham"/>
                <a:ea typeface="Gotham"/>
                <a:cs typeface="Gotham"/>
                <a:sym typeface="Gotha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mela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6030687" y="1007685"/>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Analysis of Kinetic Monte Carlo Data</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8D823B4C-4FE7-FBD6-2D66-1C894ADB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5472" y="8973735"/>
            <a:ext cx="4185557" cy="2365750"/>
          </a:xfrm>
          <a:prstGeom prst="rect">
            <a:avLst/>
          </a:prstGeom>
        </p:spPr>
      </p:pic>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362440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583015" y="3940629"/>
            <a:ext cx="14310727"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633971" y="3887505"/>
            <a:ext cx="8358143" cy="9828495"/>
          </a:xfrm>
          <a:prstGeom prst="rect">
            <a:avLst/>
          </a:prstGeom>
        </p:spPr>
      </p:pic>
    </p:spTree>
    <p:extLst>
      <p:ext uri="{BB962C8B-B14F-4D97-AF65-F5344CB8AC3E}">
        <p14:creationId xmlns:p14="http://schemas.microsoft.com/office/powerpoint/2010/main" val="15307986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B2334AC-C30B-1787-5DC9-E254810EE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12" y="3112799"/>
            <a:ext cx="13095515" cy="2354443"/>
          </a:xfrm>
          <a:prstGeom prst="rect">
            <a:avLst/>
          </a:prstGeom>
        </p:spPr>
      </p:pic>
      <p:sp>
        <p:nvSpPr>
          <p:cNvPr id="6" name="Rectangle 5">
            <a:extLst>
              <a:ext uri="{FF2B5EF4-FFF2-40B4-BE49-F238E27FC236}">
                <a16:creationId xmlns:a16="http://schemas.microsoft.com/office/drawing/2014/main" id="{2235B34F-B5AD-DA37-3FA0-761BA2F808D7}"/>
              </a:ext>
            </a:extLst>
          </p:cNvPr>
          <p:cNvSpPr/>
          <p:nvPr/>
        </p:nvSpPr>
        <p:spPr>
          <a:xfrm>
            <a:off x="7579071" y="3704267"/>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66D6774B-98DC-D242-B1DF-80FB3424646C}"/>
              </a:ext>
            </a:extLst>
          </p:cNvPr>
          <p:cNvSpPr/>
          <p:nvPr/>
        </p:nvSpPr>
        <p:spPr>
          <a:xfrm>
            <a:off x="15024899" y="3443521"/>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32EA3470-8A73-52AA-D1F6-6D449769809C}"/>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Quantum chemistry used to calculated two components of the Marcus hop rate.  </a:t>
            </a:r>
          </a:p>
        </p:txBody>
      </p:sp>
      <p:pic>
        <p:nvPicPr>
          <p:cNvPr id="12" name="Picture 11" descr="Logo&#10;&#10;Description automatically generated with medium confidence">
            <a:extLst>
              <a:ext uri="{FF2B5EF4-FFF2-40B4-BE49-F238E27FC236}">
                <a16:creationId xmlns:a16="http://schemas.microsoft.com/office/drawing/2014/main" id="{B99BF342-75CE-289A-DAEF-05C7BC39B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987" y="7103811"/>
            <a:ext cx="7330739" cy="1513957"/>
          </a:xfrm>
          <a:prstGeom prst="rect">
            <a:avLst/>
          </a:prstGeom>
        </p:spPr>
      </p:pic>
      <p:pic>
        <p:nvPicPr>
          <p:cNvPr id="13" name="Picture 12" descr="Text&#10;&#10;Description automatically generated">
            <a:extLst>
              <a:ext uri="{FF2B5EF4-FFF2-40B4-BE49-F238E27FC236}">
                <a16:creationId xmlns:a16="http://schemas.microsoft.com/office/drawing/2014/main" id="{1D6E1C3A-F766-683F-135E-C5A4B2982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071" y="10254337"/>
            <a:ext cx="10772008" cy="1660748"/>
          </a:xfrm>
          <a:prstGeom prst="rect">
            <a:avLst/>
          </a:prstGeom>
        </p:spPr>
      </p:pic>
    </p:spTree>
    <p:extLst>
      <p:ext uri="{BB962C8B-B14F-4D97-AF65-F5344CB8AC3E}">
        <p14:creationId xmlns:p14="http://schemas.microsoft.com/office/powerpoint/2010/main" val="3969267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468" y="1473633"/>
            <a:ext cx="10030835" cy="990457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4419" y="4259328"/>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16981714" y="5856513"/>
            <a:ext cx="4093029" cy="1730829"/>
          </a:xfrm>
          <a:prstGeom prst="ellipse">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37832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69320" y="1567542"/>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1034141" y="3505198"/>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9505880" y="8008928"/>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5311343" y="8031855"/>
            <a:ext cx="2891391" cy="919647"/>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Tree>
    <p:extLst>
      <p:ext uri="{BB962C8B-B14F-4D97-AF65-F5344CB8AC3E}">
        <p14:creationId xmlns:p14="http://schemas.microsoft.com/office/powerpoint/2010/main" val="3380386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805" y="3194010"/>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8512" y="2886991"/>
            <a:ext cx="8494916" cy="7602786"/>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B77157B-971E-0432-8021-6375EE23F601}"/>
              </a:ext>
            </a:extLst>
          </p:cNvPr>
          <p:cNvPicPr>
            <a:picLocks noChangeAspect="1"/>
          </p:cNvPicPr>
          <p:nvPr/>
        </p:nvPicPr>
        <p:blipFill rotWithShape="1">
          <a:blip r:embed="rId5">
            <a:extLst>
              <a:ext uri="{28A0092B-C50C-407E-A947-70E740481C1C}">
                <a14:useLocalDpi xmlns:a14="http://schemas.microsoft.com/office/drawing/2010/main" val="0"/>
              </a:ext>
            </a:extLst>
          </a:blip>
          <a:srcRect t="16673"/>
          <a:stretch/>
        </p:blipFill>
        <p:spPr>
          <a:xfrm>
            <a:off x="16753913" y="2085501"/>
            <a:ext cx="3064113" cy="692632"/>
          </a:xfrm>
          <a:prstGeom prst="rect">
            <a:avLst/>
          </a:prstGeom>
        </p:spPr>
      </p:pic>
    </p:spTree>
    <p:extLst>
      <p:ext uri="{BB962C8B-B14F-4D97-AF65-F5344CB8AC3E}">
        <p14:creationId xmlns:p14="http://schemas.microsoft.com/office/powerpoint/2010/main" val="4292714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7293430" y="3008211"/>
            <a:ext cx="10514498" cy="6009669"/>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6878611" y="8917151"/>
            <a:ext cx="12180602" cy="4542807"/>
          </a:xfrm>
          <a:prstGeom prst="rect">
            <a:avLst/>
          </a:prstGeom>
        </p:spPr>
      </p:pic>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8131682" y="2685004"/>
            <a:ext cx="7173632" cy="633832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33" y="8844407"/>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8336" y="3474605"/>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323" y="3474605"/>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2431574" y="3267021"/>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6180477" y="1184270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9" name="TextBox 8">
            <a:extLst>
              <a:ext uri="{FF2B5EF4-FFF2-40B4-BE49-F238E27FC236}">
                <a16:creationId xmlns:a16="http://schemas.microsoft.com/office/drawing/2014/main" id="{FDEE859A-8CE5-FFA1-ECA5-8472F2B90836}"/>
              </a:ext>
            </a:extLst>
          </p:cNvPr>
          <p:cNvSpPr txBox="1"/>
          <p:nvPr/>
        </p:nvSpPr>
        <p:spPr>
          <a:xfrm>
            <a:off x="2468605" y="436830"/>
            <a:ext cx="1993402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b="1" i="0" dirty="0">
                <a:solidFill>
                  <a:schemeClr val="bg2"/>
                </a:solidFill>
              </a:rPr>
              <a:t>Our </a:t>
            </a:r>
            <a:r>
              <a:rPr kumimoji="0" lang="en-US" sz="5400" b="1" i="0" u="none" strike="noStrike" cap="none" spc="0" normalizeH="0" baseline="0" dirty="0">
                <a:ln>
                  <a:noFill/>
                </a:ln>
                <a:solidFill>
                  <a:schemeClr val="bg2"/>
                </a:solidFill>
                <a:effectLst/>
                <a:uFillTx/>
                <a:latin typeface="+mn-lt"/>
                <a:ea typeface="+mn-ea"/>
                <a:cs typeface="+mn-cs"/>
                <a:sym typeface="Arial"/>
              </a:rPr>
              <a:t>implementation is relatively insensitive </a:t>
            </a:r>
            <a:r>
              <a:rPr lang="en-US" sz="5400" b="1" i="0" dirty="0">
                <a:solidFill>
                  <a:schemeClr val="bg2"/>
                </a:solidFill>
              </a:rPr>
              <a:t>to various choices of lifetimes for fitting the slope of the MSD.</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38417958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687" y="1416205"/>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9117571" y="3737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Analysis</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Tree>
    <p:extLst>
      <p:ext uri="{BB962C8B-B14F-4D97-AF65-F5344CB8AC3E}">
        <p14:creationId xmlns:p14="http://schemas.microsoft.com/office/powerpoint/2010/main" val="2001811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96461"/>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Tree>
    <p:extLst>
      <p:ext uri="{BB962C8B-B14F-4D97-AF65-F5344CB8AC3E}">
        <p14:creationId xmlns:p14="http://schemas.microsoft.com/office/powerpoint/2010/main" val="42318841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0387" y="1817908"/>
            <a:ext cx="9998576" cy="9470571"/>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441" y="1861445"/>
            <a:ext cx="9998577" cy="9470572"/>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0388" y="11624035"/>
            <a:ext cx="5259197" cy="956218"/>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20" y="11684348"/>
            <a:ext cx="5326481" cy="1039313"/>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7">
            <a:extLst>
              <a:ext uri="{28A0092B-C50C-407E-A947-70E740481C1C}">
                <a14:useLocalDpi xmlns:a14="http://schemas.microsoft.com/office/drawing/2010/main" val="0"/>
              </a:ext>
            </a:extLst>
          </a:blip>
          <a:srcRect r="46289"/>
          <a:stretch/>
        </p:blipFill>
        <p:spPr>
          <a:xfrm>
            <a:off x="2109105" y="11362387"/>
            <a:ext cx="1777115" cy="187009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7">
            <a:extLst>
              <a:ext uri="{28A0092B-C50C-407E-A947-70E740481C1C}">
                <a14:useLocalDpi xmlns:a14="http://schemas.microsoft.com/office/drawing/2010/main" val="0"/>
              </a:ext>
            </a:extLst>
          </a:blip>
          <a:srcRect l="-1" r="48375"/>
          <a:stretch/>
        </p:blipFill>
        <p:spPr>
          <a:xfrm>
            <a:off x="14302298" y="11362387"/>
            <a:ext cx="1527057" cy="1671887"/>
          </a:xfrm>
          <a:prstGeom prst="rect">
            <a:avLst/>
          </a:prstGeom>
        </p:spPr>
      </p:pic>
    </p:spTree>
    <p:extLst>
      <p:ext uri="{BB962C8B-B14F-4D97-AF65-F5344CB8AC3E}">
        <p14:creationId xmlns:p14="http://schemas.microsoft.com/office/powerpoint/2010/main" val="39073036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9557659" y="124717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Conclusion</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6113585-C669-ABE8-2112-F7FA01F2FE73}"/>
              </a:ext>
            </a:extLst>
          </p:cNvPr>
          <p:cNvSpPr txBox="1"/>
          <p:nvPr/>
        </p:nvSpPr>
        <p:spPr>
          <a:xfrm>
            <a:off x="2155373" y="2425730"/>
            <a:ext cx="19398344" cy="11290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This pipeline and its current software stack replicates that of previous computational works as well as experimental works of P3HT.</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The pipeline is extensi</a:t>
            </a:r>
            <a:r>
              <a:rPr lang="en-US" i="0" dirty="0">
                <a:solidFill>
                  <a:schemeClr val="tx2">
                    <a:lumMod val="10000"/>
                  </a:schemeClr>
                </a:solidFill>
              </a:rPr>
              <a:t>ble to other OPVs as we saw with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From my firsthand account, I can say that this pipeline can deployed from scratch to investigate organic semiconductor conductivity and is a particularly well-oiled machine for many OPVs. </a:t>
            </a:r>
          </a:p>
          <a:p>
            <a:pPr marL="914400" indent="-914400">
              <a:spcBef>
                <a:spcPts val="4200"/>
              </a:spcBef>
              <a:buFont typeface="Arial" panose="020B0604020202020204" pitchFamily="34" charset="0"/>
              <a:buChar char="•"/>
            </a:pPr>
            <a:r>
              <a:rPr lang="en-US" i="0" dirty="0">
                <a:solidFill>
                  <a:schemeClr val="tx2">
                    <a:lumMod val="10000"/>
                  </a:schemeClr>
                </a:solidFill>
              </a:rPr>
              <a:t>The packages for doing can be found at </a:t>
            </a:r>
            <a:r>
              <a:rPr lang="en-US" i="0" dirty="0">
                <a:solidFill>
                  <a:schemeClr val="tx2">
                    <a:lumMod val="10000"/>
                  </a:schemeClr>
                </a:solidFill>
                <a:hlinkClick r:id="rId3"/>
              </a:rPr>
              <a:t>https://github.com/cmelab</a:t>
            </a:r>
            <a:r>
              <a:rPr lang="en-US" i="0" dirty="0">
                <a:solidFill>
                  <a:schemeClr val="tx2">
                    <a:lumMod val="10000"/>
                  </a:schemeClr>
                </a:solidFill>
              </a:rPr>
              <a:t>. In the interest of reproducibility and usability these include interactive workflows and tutorials that we have curated throughout our time developing these packages. </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Tree>
    <p:extLst>
      <p:ext uri="{BB962C8B-B14F-4D97-AF65-F5344CB8AC3E}">
        <p14:creationId xmlns:p14="http://schemas.microsoft.com/office/powerpoint/2010/main" val="1849983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8490858" y="1116542"/>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Acknowledgments</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C5B049B3-1D83-244D-FF94-D5D76F81C379}"/>
              </a:ext>
            </a:extLst>
          </p:cNvPr>
          <p:cNvSpPr txBox="1"/>
          <p:nvPr/>
        </p:nvSpPr>
        <p:spPr>
          <a:xfrm>
            <a:off x="3080656" y="3177912"/>
            <a:ext cx="12703629"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800" i="0" dirty="0">
              <a:solidFill>
                <a:schemeClr val="tx2">
                  <a:lumMod val="10000"/>
                </a:schemeClr>
              </a:solidFill>
            </a:endParaRPr>
          </a:p>
          <a:p>
            <a:pPr marL="342900" indent="-342900">
              <a:buFont typeface="Arial" panose="020B0604020202020204" pitchFamily="34" charset="0"/>
              <a:buChar char="•"/>
            </a:pPr>
            <a:endParaRPr lang="en-US" sz="2800" i="0" dirty="0">
              <a:solidFill>
                <a:schemeClr val="tx2">
                  <a:lumMod val="10000"/>
                </a:schemeClr>
              </a:solidFill>
            </a:endParaRPr>
          </a:p>
          <a:p>
            <a:pPr marL="342900" indent="-342900">
              <a:buFont typeface="Arial" panose="020B0604020202020204" pitchFamily="34" charset="0"/>
              <a:buChar char="•"/>
            </a:pPr>
            <a:r>
              <a:rPr lang="en-US" sz="2800" i="0" dirty="0">
                <a:solidFill>
                  <a:schemeClr val="tx2">
                    <a:lumMod val="10000"/>
                  </a:schemeClr>
                </a:solidFill>
              </a:rPr>
              <a:t>This material is based upon work supported by the National Science Foundation under Grant No. 1835593</a:t>
            </a:r>
          </a:p>
          <a:p>
            <a:pPr marL="342900" indent="-342900">
              <a:buFont typeface="Arial" panose="020B0604020202020204" pitchFamily="34" charset="0"/>
              <a:buChar char="•"/>
            </a:pPr>
            <a:r>
              <a:rPr lang="en-US" sz="2800" i="0" dirty="0">
                <a:solidFill>
                  <a:schemeClr val="tx2">
                    <a:lumMod val="10000"/>
                  </a:schemeClr>
                </a:solidFill>
              </a:rPr>
              <a:t>This work was supported in part through the Department of Energy Advanced Sensors and Instrumentation program under DOE Idaho Operations Office Contract DE-AC07-05ID14517. </a:t>
            </a:r>
            <a:endParaRPr kumimoji="0" lang="en-US" sz="2800" b="0" i="0" u="none" strike="noStrike" cap="none" spc="0" normalizeH="0" baseline="0" dirty="0">
              <a:ln>
                <a:noFill/>
              </a:ln>
              <a:solidFill>
                <a:schemeClr val="tx2">
                  <a:lumMod val="10000"/>
                </a:schemeClr>
              </a:solidFill>
              <a:effectLst/>
              <a:uFillTx/>
              <a:latin typeface="+mn-lt"/>
              <a:ea typeface="+mn-ea"/>
              <a:cs typeface="+mn-cs"/>
              <a:sym typeface="Arial"/>
            </a:endParaRPr>
          </a:p>
        </p:txBody>
      </p:sp>
    </p:spTree>
    <p:extLst>
      <p:ext uri="{BB962C8B-B14F-4D97-AF65-F5344CB8AC3E}">
        <p14:creationId xmlns:p14="http://schemas.microsoft.com/office/powerpoint/2010/main" val="29324119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71" y="1699079"/>
            <a:ext cx="13095515" cy="2354443"/>
          </a:xfrm>
          <a:prstGeom prst="rect">
            <a:avLst/>
          </a:prstGeom>
        </p:spPr>
      </p:pic>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Tree>
    <p:extLst>
      <p:ext uri="{BB962C8B-B14F-4D97-AF65-F5344CB8AC3E}">
        <p14:creationId xmlns:p14="http://schemas.microsoft.com/office/powerpoint/2010/main" val="29211933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4" name="Picture 3" descr="Text&#10;&#10;Description automatically generated with medium confidence">
            <a:extLst>
              <a:ext uri="{FF2B5EF4-FFF2-40B4-BE49-F238E27FC236}">
                <a16:creationId xmlns:a16="http://schemas.microsoft.com/office/drawing/2014/main" id="{D3A83DB9-B419-F079-325E-8820BE25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58" y="3212192"/>
            <a:ext cx="5049158" cy="2864972"/>
          </a:xfrm>
          <a:prstGeom prst="rect">
            <a:avLst/>
          </a:prstGeom>
        </p:spPr>
      </p:pic>
      <p:grpSp>
        <p:nvGrpSpPr>
          <p:cNvPr id="6" name="Group 5">
            <a:extLst>
              <a:ext uri="{FF2B5EF4-FFF2-40B4-BE49-F238E27FC236}">
                <a16:creationId xmlns:a16="http://schemas.microsoft.com/office/drawing/2014/main" id="{1712AA6F-1738-C17B-166A-9A0DADDCF246}"/>
              </a:ext>
            </a:extLst>
          </p:cNvPr>
          <p:cNvGrpSpPr/>
          <p:nvPr/>
        </p:nvGrpSpPr>
        <p:grpSpPr>
          <a:xfrm>
            <a:off x="1696348" y="11903103"/>
            <a:ext cx="9618208" cy="810478"/>
            <a:chOff x="1696348" y="11903103"/>
            <a:chExt cx="9618208" cy="810478"/>
          </a:xfrm>
        </p:grpSpPr>
        <p:pic>
          <p:nvPicPr>
            <p:cNvPr id="7" name="Picture 6" descr="Text&#10;&#10;Description automatically generated">
              <a:extLst>
                <a:ext uri="{FF2B5EF4-FFF2-40B4-BE49-F238E27FC236}">
                  <a16:creationId xmlns:a16="http://schemas.microsoft.com/office/drawing/2014/main" id="{B9F6683B-97FE-B6D8-7BCA-A713F3F07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182" y="12110063"/>
              <a:ext cx="1765321" cy="442983"/>
            </a:xfrm>
            <a:prstGeom prst="rect">
              <a:avLst/>
            </a:prstGeom>
          </p:spPr>
        </p:pic>
        <p:sp>
          <p:nvSpPr>
            <p:cNvPr id="8" name="Double Brace 7">
              <a:extLst>
                <a:ext uri="{FF2B5EF4-FFF2-40B4-BE49-F238E27FC236}">
                  <a16:creationId xmlns:a16="http://schemas.microsoft.com/office/drawing/2014/main" id="{EF3CB830-79E6-65EE-8D05-3F502D82A261}"/>
                </a:ext>
              </a:extLst>
            </p:cNvPr>
            <p:cNvSpPr/>
            <p:nvPr/>
          </p:nvSpPr>
          <p:spPr>
            <a:xfrm>
              <a:off x="1696348" y="12048643"/>
              <a:ext cx="8998865" cy="582083"/>
            </a:xfrm>
            <a:prstGeom prst="bracePair">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9" name="Picture 8" descr="Text&#10;&#10;Description automatically generated with medium confidence">
              <a:extLst>
                <a:ext uri="{FF2B5EF4-FFF2-40B4-BE49-F238E27FC236}">
                  <a16:creationId xmlns:a16="http://schemas.microsoft.com/office/drawing/2014/main" id="{64FDDB6D-48CE-E3B7-8913-0C794808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785" y="11988989"/>
              <a:ext cx="1765321" cy="590757"/>
            </a:xfrm>
            <a:prstGeom prst="rect">
              <a:avLst/>
            </a:prstGeom>
          </p:spPr>
        </p:pic>
        <p:pic>
          <p:nvPicPr>
            <p:cNvPr id="10" name="Picture 9" descr="Text&#10;&#10;Description automatically generated">
              <a:extLst>
                <a:ext uri="{FF2B5EF4-FFF2-40B4-BE49-F238E27FC236}">
                  <a16:creationId xmlns:a16="http://schemas.microsoft.com/office/drawing/2014/main" id="{31AD533E-033B-C805-FCF2-AE87A236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987" y="12099624"/>
              <a:ext cx="1742157" cy="480122"/>
            </a:xfrm>
            <a:prstGeom prst="rect">
              <a:avLst/>
            </a:prstGeom>
          </p:spPr>
        </p:pic>
        <p:pic>
          <p:nvPicPr>
            <p:cNvPr id="11" name="Picture 10" descr="Text&#10;&#10;Description automatically generated">
              <a:extLst>
                <a:ext uri="{FF2B5EF4-FFF2-40B4-BE49-F238E27FC236}">
                  <a16:creationId xmlns:a16="http://schemas.microsoft.com/office/drawing/2014/main" id="{42D1F7C4-6242-F3C2-B10F-1D0EF0562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086" y="12099624"/>
              <a:ext cx="1676106" cy="567104"/>
            </a:xfrm>
            <a:prstGeom prst="rect">
              <a:avLst/>
            </a:prstGeom>
          </p:spPr>
        </p:pic>
        <p:sp>
          <p:nvSpPr>
            <p:cNvPr id="12" name="TextBox 11">
              <a:extLst>
                <a:ext uri="{FF2B5EF4-FFF2-40B4-BE49-F238E27FC236}">
                  <a16:creationId xmlns:a16="http://schemas.microsoft.com/office/drawing/2014/main" id="{8A0B9084-0FF8-803A-D1B0-9DD533D8FD60}"/>
                </a:ext>
              </a:extLst>
            </p:cNvPr>
            <p:cNvSpPr txBox="1"/>
            <p:nvPr/>
          </p:nvSpPr>
          <p:spPr>
            <a:xfrm>
              <a:off x="3726594" y="11903103"/>
              <a:ext cx="758796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              ,             ,</a:t>
              </a:r>
            </a:p>
          </p:txBody>
        </p:sp>
      </p:grpSp>
      <p:sp>
        <p:nvSpPr>
          <p:cNvPr id="13" name="TextBox 12">
            <a:extLst>
              <a:ext uri="{FF2B5EF4-FFF2-40B4-BE49-F238E27FC236}">
                <a16:creationId xmlns:a16="http://schemas.microsoft.com/office/drawing/2014/main" id="{FF34DA5D-FF4A-369F-DFF5-40EC3603B782}"/>
              </a:ext>
            </a:extLst>
          </p:cNvPr>
          <p:cNvSpPr txBox="1"/>
          <p:nvPr/>
        </p:nvSpPr>
        <p:spPr>
          <a:xfrm>
            <a:off x="9662138" y="4325810"/>
            <a:ext cx="14798442" cy="64889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mj-lt"/>
              <a:buAutoNum type="arabicPeriod"/>
              <a:tabLst/>
            </a:pPr>
            <a:r>
              <a:rPr kumimoji="0" lang="en-US" sz="4800" b="0" i="0" u="none" strike="noStrike" cap="none" spc="0" normalizeH="0" baseline="0" dirty="0">
                <a:ln>
                  <a:noFill/>
                </a:ln>
                <a:solidFill>
                  <a:schemeClr val="tx2">
                    <a:lumMod val="10000"/>
                  </a:schemeClr>
                </a:solidFill>
                <a:effectLst/>
                <a:uFillTx/>
                <a:latin typeface="+mn-lt"/>
                <a:ea typeface="+mn-ea"/>
                <a:cs typeface="+mn-cs"/>
                <a:sym typeface="Arial"/>
              </a:rPr>
              <a:t>Choose random chromophore</a:t>
            </a:r>
          </a:p>
          <a:p>
            <a:pPr marL="914400" marR="0" indent="-914400" algn="l" defTabSz="825499" rtl="0" fontAlgn="auto" latinLnBrk="0" hangingPunct="0">
              <a:spcBef>
                <a:spcPts val="4200"/>
              </a:spcBef>
              <a:spcAft>
                <a:spcPts val="0"/>
              </a:spcAft>
              <a:buClrTx/>
              <a:buSzTx/>
              <a:buFont typeface="+mj-lt"/>
              <a:buAutoNum type="arabicPeriod"/>
              <a:tabLst/>
            </a:pPr>
            <a:r>
              <a:rPr kumimoji="0" lang="en-US" sz="4800" b="0" i="0" u="none" strike="noStrike" cap="none" spc="0" normalizeH="0" baseline="0" dirty="0">
                <a:ln>
                  <a:noFill/>
                </a:ln>
                <a:solidFill>
                  <a:schemeClr val="tx2">
                    <a:lumMod val="10000"/>
                  </a:schemeClr>
                </a:solidFill>
                <a:effectLst/>
                <a:uFillTx/>
                <a:latin typeface="+mn-lt"/>
                <a:ea typeface="+mn-ea"/>
                <a:cs typeface="+mn-cs"/>
                <a:sym typeface="Arial"/>
              </a:rPr>
              <a:t>Identify neighbors</a:t>
            </a:r>
            <a:endParaRPr lang="en-US" sz="4800"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mj-lt"/>
              <a:buAutoNum type="arabicPeriod"/>
              <a:tabLst/>
            </a:pPr>
            <a:r>
              <a:rPr lang="en-US" sz="4800" i="0" dirty="0">
                <a:solidFill>
                  <a:schemeClr val="tx2">
                    <a:lumMod val="10000"/>
                  </a:schemeClr>
                </a:solidFill>
              </a:rPr>
              <a:t>Stochastically generate neighbor hop wait times</a:t>
            </a:r>
          </a:p>
          <a:p>
            <a:pPr marL="914400" marR="0" indent="-914400" algn="l" defTabSz="825499" rtl="0" fontAlgn="auto" latinLnBrk="0" hangingPunct="0">
              <a:spcBef>
                <a:spcPts val="4200"/>
              </a:spcBef>
              <a:spcAft>
                <a:spcPts val="0"/>
              </a:spcAft>
              <a:buClrTx/>
              <a:buSzTx/>
              <a:buFont typeface="+mj-lt"/>
              <a:buAutoNum type="arabicPeriod"/>
              <a:tabLst/>
            </a:pPr>
            <a:r>
              <a:rPr lang="en-US" sz="4800" i="0" dirty="0">
                <a:solidFill>
                  <a:schemeClr val="tx2">
                    <a:lumMod val="10000"/>
                  </a:schemeClr>
                </a:solidFill>
              </a:rPr>
              <a:t>Take shortest hop</a:t>
            </a:r>
          </a:p>
          <a:p>
            <a:pPr marL="914400" marR="0" indent="-914400" algn="l" defTabSz="825499" rtl="0" fontAlgn="auto" latinLnBrk="0" hangingPunct="0">
              <a:spcBef>
                <a:spcPts val="4200"/>
              </a:spcBef>
              <a:spcAft>
                <a:spcPts val="0"/>
              </a:spcAft>
              <a:buClrTx/>
              <a:buSzTx/>
              <a:buFont typeface="+mj-lt"/>
              <a:buAutoNum type="arabicPeriod"/>
              <a:tabLst/>
            </a:pPr>
            <a:r>
              <a:rPr lang="en-US" sz="4800" i="0" dirty="0">
                <a:solidFill>
                  <a:schemeClr val="tx2">
                    <a:lumMod val="10000"/>
                  </a:schemeClr>
                </a:solidFill>
              </a:rPr>
              <a:t>Repeat.</a:t>
            </a:r>
          </a:p>
        </p:txBody>
      </p:sp>
    </p:spTree>
    <p:extLst>
      <p:ext uri="{BB962C8B-B14F-4D97-AF65-F5344CB8AC3E}">
        <p14:creationId xmlns:p14="http://schemas.microsoft.com/office/powerpoint/2010/main" val="5877991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5" name="TextBox 4">
            <a:extLst>
              <a:ext uri="{FF2B5EF4-FFF2-40B4-BE49-F238E27FC236}">
                <a16:creationId xmlns:a16="http://schemas.microsoft.com/office/drawing/2014/main" id="{8D1655DA-8FD5-5CEF-9D90-E9E488CC8EDD}"/>
              </a:ext>
            </a:extLst>
          </p:cNvPr>
          <p:cNvSpPr txBox="1"/>
          <p:nvPr/>
        </p:nvSpPr>
        <p:spPr>
          <a:xfrm>
            <a:off x="1241503" y="2356773"/>
            <a:ext cx="16596575" cy="91666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mj-lt"/>
              <a:buAutoNum type="arabicPeriod"/>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Implant a charge in a random chromophore</a:t>
            </a:r>
          </a:p>
          <a:p>
            <a:pPr marL="914400" marR="0" indent="-914400" algn="l" defTabSz="825499" rtl="0" fontAlgn="auto" latinLnBrk="0" hangingPunct="0">
              <a:spcBef>
                <a:spcPts val="4200"/>
              </a:spcBef>
              <a:spcAft>
                <a:spcPts val="0"/>
              </a:spcAft>
              <a:buClrTx/>
              <a:buSzTx/>
              <a:buFont typeface="+mj-lt"/>
              <a:buAutoNum type="arabicPeriod"/>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Create a queue of wait times (inverse of </a:t>
            </a:r>
            <a:r>
              <a:rPr lang="en-US" i="0" dirty="0">
                <a:solidFill>
                  <a:schemeClr val="tx2">
                    <a:lumMod val="10000"/>
                  </a:schemeClr>
                </a:solidFill>
              </a:rPr>
              <a:t>M</a:t>
            </a: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arcus hop rate)</a:t>
            </a: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Use pseudo-random number generation to shuffle the wait time of each hop in the queue. Choose the shortest wait time.</a:t>
            </a: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Move charge to its new chromophore host and move the system forward in time by the wait time.</a:t>
            </a: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Repeat until it hops for enough time. </a:t>
            </a: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Tree>
    <p:extLst>
      <p:ext uri="{BB962C8B-B14F-4D97-AF65-F5344CB8AC3E}">
        <p14:creationId xmlns:p14="http://schemas.microsoft.com/office/powerpoint/2010/main" val="1503028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3" name="TextBox 2">
            <a:extLst>
              <a:ext uri="{FF2B5EF4-FFF2-40B4-BE49-F238E27FC236}">
                <a16:creationId xmlns:a16="http://schemas.microsoft.com/office/drawing/2014/main" id="{E1D01EBE-33C9-3D75-8A92-7DFBCFAD2F5F}"/>
              </a:ext>
            </a:extLst>
          </p:cNvPr>
          <p:cNvSpPr txBox="1"/>
          <p:nvPr/>
        </p:nvSpPr>
        <p:spPr>
          <a:xfrm>
            <a:off x="15049082" y="7358794"/>
            <a:ext cx="348653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i="0" dirty="0">
                <a:solidFill>
                  <a:schemeClr val="tx2">
                    <a:lumMod val="10000"/>
                  </a:schemeClr>
                </a:solidFill>
              </a:rPr>
              <a:t>﻿Huang2005b</a:t>
            </a: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2" name="Rectangle 1">
            <a:extLst>
              <a:ext uri="{FF2B5EF4-FFF2-40B4-BE49-F238E27FC236}">
                <a16:creationId xmlns:a16="http://schemas.microsoft.com/office/drawing/2014/main" id="{91A4C759-F332-6362-88B7-62C50D9C432B}"/>
              </a:ext>
            </a:extLst>
          </p:cNvPr>
          <p:cNvSpPr/>
          <p:nvPr/>
        </p:nvSpPr>
        <p:spPr>
          <a:xfrm>
            <a:off x="10407697" y="6457891"/>
            <a:ext cx="3568606" cy="800219"/>
          </a:xfrm>
          <a:prstGeom prst="rect">
            <a:avLst/>
          </a:prstGeom>
        </p:spPr>
        <p:txBody>
          <a:bodyPr wrap="none">
            <a:spAutoFit/>
          </a:bodyPr>
          <a:lstStyle/>
          <a:p>
            <a:r>
              <a:rPr lang="en-US" dirty="0"/>
              <a:t>﻿Huang2005b</a:t>
            </a:r>
          </a:p>
        </p:txBody>
      </p:sp>
      <p:pic>
        <p:nvPicPr>
          <p:cNvPr id="8" name="Picture 7" descr="Text, letter&#10;&#10;Description automatically generated">
            <a:extLst>
              <a:ext uri="{FF2B5EF4-FFF2-40B4-BE49-F238E27FC236}">
                <a16:creationId xmlns:a16="http://schemas.microsoft.com/office/drawing/2014/main" id="{59DA8A66-2FC5-63EC-CE67-E831E0313643}"/>
              </a:ext>
            </a:extLst>
          </p:cNvPr>
          <p:cNvPicPr>
            <a:picLocks noChangeAspect="1"/>
          </p:cNvPicPr>
          <p:nvPr/>
        </p:nvPicPr>
        <p:blipFill rotWithShape="1">
          <a:blip r:embed="rId3">
            <a:extLst>
              <a:ext uri="{28A0092B-C50C-407E-A947-70E740481C1C}">
                <a14:useLocalDpi xmlns:a14="http://schemas.microsoft.com/office/drawing/2010/main" val="0"/>
              </a:ext>
            </a:extLst>
          </a:blip>
          <a:srcRect b="32282"/>
          <a:stretch/>
        </p:blipFill>
        <p:spPr>
          <a:xfrm>
            <a:off x="18213615" y="3625758"/>
            <a:ext cx="3632200" cy="1685622"/>
          </a:xfrm>
          <a:prstGeom prst="rect">
            <a:avLst/>
          </a:prstGeom>
        </p:spPr>
      </p:pic>
      <p:pic>
        <p:nvPicPr>
          <p:cNvPr id="10" name="Picture 9" descr="Text&#10;&#10;Description automatically generated">
            <a:extLst>
              <a:ext uri="{FF2B5EF4-FFF2-40B4-BE49-F238E27FC236}">
                <a16:creationId xmlns:a16="http://schemas.microsoft.com/office/drawing/2014/main" id="{B1D607F3-C8F1-E701-ACEF-E580979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453" y="2919169"/>
            <a:ext cx="6235700" cy="1003300"/>
          </a:xfrm>
          <a:prstGeom prst="rect">
            <a:avLst/>
          </a:prstGeom>
        </p:spPr>
      </p:pic>
      <p:pic>
        <p:nvPicPr>
          <p:cNvPr id="12" name="Picture 11" descr="Text&#10;&#10;Description automatically generated">
            <a:extLst>
              <a:ext uri="{FF2B5EF4-FFF2-40B4-BE49-F238E27FC236}">
                <a16:creationId xmlns:a16="http://schemas.microsoft.com/office/drawing/2014/main" id="{AD3A5B17-F2FD-AAD9-6BF0-21705B2A33F3}"/>
              </a:ext>
            </a:extLst>
          </p:cNvPr>
          <p:cNvPicPr>
            <a:picLocks noChangeAspect="1"/>
          </p:cNvPicPr>
          <p:nvPr/>
        </p:nvPicPr>
        <p:blipFill rotWithShape="1">
          <a:blip r:embed="rId5">
            <a:extLst>
              <a:ext uri="{28A0092B-C50C-407E-A947-70E740481C1C}">
                <a14:useLocalDpi xmlns:a14="http://schemas.microsoft.com/office/drawing/2010/main" val="0"/>
              </a:ext>
            </a:extLst>
          </a:blip>
          <a:srcRect b="19847"/>
          <a:stretch/>
        </p:blipFill>
        <p:spPr>
          <a:xfrm>
            <a:off x="11449050" y="5453015"/>
            <a:ext cx="5969000" cy="1129908"/>
          </a:xfrm>
          <a:prstGeom prst="rect">
            <a:avLst/>
          </a:prstGeom>
        </p:spPr>
      </p:pic>
      <p:pic>
        <p:nvPicPr>
          <p:cNvPr id="15" name="Picture 14" descr="Text&#10;&#10;Description automatically generated">
            <a:extLst>
              <a:ext uri="{FF2B5EF4-FFF2-40B4-BE49-F238E27FC236}">
                <a16:creationId xmlns:a16="http://schemas.microsoft.com/office/drawing/2014/main" id="{68515664-0BAE-47D5-6532-C95630430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1950" y="3922469"/>
            <a:ext cx="8166100" cy="1092200"/>
          </a:xfrm>
          <a:prstGeom prst="rect">
            <a:avLst/>
          </a:prstGeom>
        </p:spPr>
      </p:pic>
    </p:spTree>
    <p:extLst>
      <p:ext uri="{BB962C8B-B14F-4D97-AF65-F5344CB8AC3E}">
        <p14:creationId xmlns:p14="http://schemas.microsoft.com/office/powerpoint/2010/main" val="30741930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089" y="6609055"/>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6977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766" y="7589906"/>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6213" y="7589906"/>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2690" y="2128937"/>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248986" y="9881573"/>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891567-FEF1-B67E-A567-EF974E9ECC61}"/>
              </a:ext>
            </a:extLst>
          </p:cNvPr>
          <p:cNvPicPr>
            <a:picLocks noChangeAspect="1"/>
          </p:cNvPicPr>
          <p:nvPr/>
        </p:nvPicPr>
        <p:blipFill rotWithShape="1">
          <a:blip r:embed="rId3">
            <a:extLst>
              <a:ext uri="{28A0092B-C50C-407E-A947-70E740481C1C}">
                <a14:useLocalDpi xmlns:a14="http://schemas.microsoft.com/office/drawing/2010/main" val="0"/>
              </a:ext>
            </a:extLst>
          </a:blip>
          <a:srcRect l="23031" t="10827" r="1970" b="77143"/>
          <a:stretch/>
        </p:blipFill>
        <p:spPr>
          <a:xfrm>
            <a:off x="10076169" y="1866898"/>
            <a:ext cx="8809214" cy="1650110"/>
          </a:xfrm>
          <a:prstGeom prst="rect">
            <a:avLst/>
          </a:prstGeom>
        </p:spPr>
      </p:pic>
      <p:pic>
        <p:nvPicPr>
          <p:cNvPr id="4" name="Picture 3" descr="Diagram&#10;&#10;Description automatically generated">
            <a:extLst>
              <a:ext uri="{FF2B5EF4-FFF2-40B4-BE49-F238E27FC236}">
                <a16:creationId xmlns:a16="http://schemas.microsoft.com/office/drawing/2014/main" id="{C5625F24-D9EA-A119-5BCC-B7546C48A366}"/>
              </a:ext>
            </a:extLst>
          </p:cNvPr>
          <p:cNvPicPr>
            <a:picLocks noChangeAspect="1"/>
          </p:cNvPicPr>
          <p:nvPr/>
        </p:nvPicPr>
        <p:blipFill rotWithShape="1">
          <a:blip r:embed="rId3">
            <a:extLst>
              <a:ext uri="{28A0092B-C50C-407E-A947-70E740481C1C}">
                <a14:useLocalDpi xmlns:a14="http://schemas.microsoft.com/office/drawing/2010/main" val="0"/>
              </a:ext>
            </a:extLst>
          </a:blip>
          <a:srcRect l="1460" t="953" r="52708" b="91039"/>
          <a:stretch/>
        </p:blipFill>
        <p:spPr>
          <a:xfrm>
            <a:off x="7591350" y="639072"/>
            <a:ext cx="5383294" cy="1098429"/>
          </a:xfrm>
          <a:prstGeom prst="rect">
            <a:avLst/>
          </a:prstGeom>
        </p:spPr>
      </p:pic>
      <p:pic>
        <p:nvPicPr>
          <p:cNvPr id="5" name="Picture 4" descr="Diagram&#10;&#10;Description automatically generated">
            <a:extLst>
              <a:ext uri="{FF2B5EF4-FFF2-40B4-BE49-F238E27FC236}">
                <a16:creationId xmlns:a16="http://schemas.microsoft.com/office/drawing/2014/main" id="{045499D4-E9B6-FC89-D0E2-FCDB35B9BB70}"/>
              </a:ext>
            </a:extLst>
          </p:cNvPr>
          <p:cNvPicPr>
            <a:picLocks noChangeAspect="1"/>
          </p:cNvPicPr>
          <p:nvPr/>
        </p:nvPicPr>
        <p:blipFill rotWithShape="1">
          <a:blip r:embed="rId3">
            <a:extLst>
              <a:ext uri="{28A0092B-C50C-407E-A947-70E740481C1C}">
                <a14:useLocalDpi xmlns:a14="http://schemas.microsoft.com/office/drawing/2010/main" val="0"/>
              </a:ext>
            </a:extLst>
          </a:blip>
          <a:srcRect l="82011" t="953" r="1970" b="89152"/>
          <a:stretch/>
        </p:blipFill>
        <p:spPr>
          <a:xfrm>
            <a:off x="17011808" y="509677"/>
            <a:ext cx="1881584" cy="1357221"/>
          </a:xfrm>
          <a:prstGeom prst="rect">
            <a:avLst/>
          </a:prstGeom>
        </p:spPr>
      </p:pic>
      <p:pic>
        <p:nvPicPr>
          <p:cNvPr id="6" name="Picture 5" descr="Diagram&#10;&#10;Description automatically generated">
            <a:extLst>
              <a:ext uri="{FF2B5EF4-FFF2-40B4-BE49-F238E27FC236}">
                <a16:creationId xmlns:a16="http://schemas.microsoft.com/office/drawing/2014/main" id="{4D1DA15C-BB5A-0378-059D-C2045D2C3226}"/>
              </a:ext>
            </a:extLst>
          </p:cNvPr>
          <p:cNvPicPr>
            <a:picLocks noChangeAspect="1"/>
          </p:cNvPicPr>
          <p:nvPr/>
        </p:nvPicPr>
        <p:blipFill rotWithShape="1">
          <a:blip r:embed="rId3">
            <a:extLst>
              <a:ext uri="{28A0092B-C50C-407E-A947-70E740481C1C}">
                <a14:useLocalDpi xmlns:a14="http://schemas.microsoft.com/office/drawing/2010/main" val="0"/>
              </a:ext>
            </a:extLst>
          </a:blip>
          <a:srcRect l="66613" t="953" r="17368" b="89152"/>
          <a:stretch/>
        </p:blipFill>
        <p:spPr>
          <a:xfrm>
            <a:off x="15229427" y="546751"/>
            <a:ext cx="1881584" cy="1357221"/>
          </a:xfrm>
          <a:prstGeom prst="rect">
            <a:avLst/>
          </a:prstGeom>
        </p:spPr>
      </p:pic>
      <p:pic>
        <p:nvPicPr>
          <p:cNvPr id="8" name="Picture 7" descr="Diagram&#10;&#10;Description automatically generated">
            <a:extLst>
              <a:ext uri="{FF2B5EF4-FFF2-40B4-BE49-F238E27FC236}">
                <a16:creationId xmlns:a16="http://schemas.microsoft.com/office/drawing/2014/main" id="{2DD2C206-6BFA-AB6B-AC75-77332D043FC8}"/>
              </a:ext>
            </a:extLst>
          </p:cNvPr>
          <p:cNvPicPr>
            <a:picLocks noChangeAspect="1"/>
          </p:cNvPicPr>
          <p:nvPr/>
        </p:nvPicPr>
        <p:blipFill rotWithShape="1">
          <a:blip r:embed="rId3">
            <a:extLst>
              <a:ext uri="{28A0092B-C50C-407E-A947-70E740481C1C}">
                <a14:useLocalDpi xmlns:a14="http://schemas.microsoft.com/office/drawing/2010/main" val="0"/>
              </a:ext>
            </a:extLst>
          </a:blip>
          <a:srcRect l="50964" t="953" r="33463" b="89152"/>
          <a:stretch/>
        </p:blipFill>
        <p:spPr>
          <a:xfrm>
            <a:off x="13400215" y="509675"/>
            <a:ext cx="1829212" cy="1357221"/>
          </a:xfrm>
          <a:prstGeom prst="rect">
            <a:avLst/>
          </a:prstGeom>
        </p:spPr>
      </p:pic>
      <p:pic>
        <p:nvPicPr>
          <p:cNvPr id="9" name="Picture 8" descr="Diagram&#10;&#10;Description automatically generated">
            <a:extLst>
              <a:ext uri="{FF2B5EF4-FFF2-40B4-BE49-F238E27FC236}">
                <a16:creationId xmlns:a16="http://schemas.microsoft.com/office/drawing/2014/main" id="{BD69A9BA-F014-909E-4712-1E1083146F5D}"/>
              </a:ext>
            </a:extLst>
          </p:cNvPr>
          <p:cNvPicPr>
            <a:picLocks noChangeAspect="1"/>
          </p:cNvPicPr>
          <p:nvPr/>
        </p:nvPicPr>
        <p:blipFill rotWithShape="1">
          <a:blip r:embed="rId3">
            <a:extLst>
              <a:ext uri="{28A0092B-C50C-407E-A947-70E740481C1C}">
                <a14:useLocalDpi xmlns:a14="http://schemas.microsoft.com/office/drawing/2010/main" val="0"/>
              </a:ext>
            </a:extLst>
          </a:blip>
          <a:srcRect l="22034" t="23418" r="32627" b="54444"/>
          <a:stretch/>
        </p:blipFill>
        <p:spPr>
          <a:xfrm>
            <a:off x="9943384" y="3562710"/>
            <a:ext cx="5325373" cy="3036498"/>
          </a:xfrm>
          <a:prstGeom prst="rect">
            <a:avLst/>
          </a:prstGeom>
        </p:spPr>
      </p:pic>
      <p:pic>
        <p:nvPicPr>
          <p:cNvPr id="10" name="Picture 9" descr="Diagram&#10;&#10;Description automatically generated">
            <a:extLst>
              <a:ext uri="{FF2B5EF4-FFF2-40B4-BE49-F238E27FC236}">
                <a16:creationId xmlns:a16="http://schemas.microsoft.com/office/drawing/2014/main" id="{8DEA3075-7C00-9399-B445-BFDF6DE1D302}"/>
              </a:ext>
            </a:extLst>
          </p:cNvPr>
          <p:cNvPicPr>
            <a:picLocks noChangeAspect="1"/>
          </p:cNvPicPr>
          <p:nvPr/>
        </p:nvPicPr>
        <p:blipFill rotWithShape="1">
          <a:blip r:embed="rId3">
            <a:extLst>
              <a:ext uri="{28A0092B-C50C-407E-A947-70E740481C1C}">
                <a14:useLocalDpi xmlns:a14="http://schemas.microsoft.com/office/drawing/2010/main" val="0"/>
              </a:ext>
            </a:extLst>
          </a:blip>
          <a:srcRect l="68213" t="26279" r="3731" b="48438"/>
          <a:stretch/>
        </p:blipFill>
        <p:spPr>
          <a:xfrm>
            <a:off x="15268757" y="3899140"/>
            <a:ext cx="3295291" cy="3467820"/>
          </a:xfrm>
          <a:prstGeom prst="rect">
            <a:avLst/>
          </a:prstGeom>
        </p:spPr>
      </p:pic>
      <p:pic>
        <p:nvPicPr>
          <p:cNvPr id="12" name="Picture 11" descr="Diagram&#10;&#10;Description automatically generated">
            <a:extLst>
              <a:ext uri="{FF2B5EF4-FFF2-40B4-BE49-F238E27FC236}">
                <a16:creationId xmlns:a16="http://schemas.microsoft.com/office/drawing/2014/main" id="{C07FF787-98E0-1907-1A94-E6931203C184}"/>
              </a:ext>
            </a:extLst>
          </p:cNvPr>
          <p:cNvPicPr>
            <a:picLocks noChangeAspect="1"/>
          </p:cNvPicPr>
          <p:nvPr/>
        </p:nvPicPr>
        <p:blipFill rotWithShape="1">
          <a:blip r:embed="rId3">
            <a:extLst>
              <a:ext uri="{28A0092B-C50C-407E-A947-70E740481C1C}">
                <a14:useLocalDpi xmlns:a14="http://schemas.microsoft.com/office/drawing/2010/main" val="0"/>
              </a:ext>
            </a:extLst>
          </a:blip>
          <a:srcRect l="69450" t="52217" r="2495" b="26588"/>
          <a:stretch/>
        </p:blipFill>
        <p:spPr>
          <a:xfrm>
            <a:off x="15502695" y="7513608"/>
            <a:ext cx="3295291" cy="2907102"/>
          </a:xfrm>
          <a:prstGeom prst="rect">
            <a:avLst/>
          </a:prstGeom>
        </p:spPr>
      </p:pic>
      <p:pic>
        <p:nvPicPr>
          <p:cNvPr id="14" name="Picture 13" descr="Diagram&#10;&#10;Description automatically generated">
            <a:extLst>
              <a:ext uri="{FF2B5EF4-FFF2-40B4-BE49-F238E27FC236}">
                <a16:creationId xmlns:a16="http://schemas.microsoft.com/office/drawing/2014/main" id="{1F6EB622-E775-74E7-8734-C4A1F98CF06F}"/>
              </a:ext>
            </a:extLst>
          </p:cNvPr>
          <p:cNvPicPr>
            <a:picLocks noChangeAspect="1"/>
          </p:cNvPicPr>
          <p:nvPr/>
        </p:nvPicPr>
        <p:blipFill rotWithShape="1">
          <a:blip r:embed="rId3">
            <a:extLst>
              <a:ext uri="{28A0092B-C50C-407E-A947-70E740481C1C}">
                <a14:useLocalDpi xmlns:a14="http://schemas.microsoft.com/office/drawing/2010/main" val="0"/>
              </a:ext>
            </a:extLst>
          </a:blip>
          <a:srcRect l="22107" t="45431" r="34709" b="29286"/>
          <a:stretch/>
        </p:blipFill>
        <p:spPr>
          <a:xfrm>
            <a:off x="10032522" y="6724291"/>
            <a:ext cx="5072333" cy="3467819"/>
          </a:xfrm>
          <a:prstGeom prst="rect">
            <a:avLst/>
          </a:prstGeom>
        </p:spPr>
      </p:pic>
      <p:grpSp>
        <p:nvGrpSpPr>
          <p:cNvPr id="18" name="Group 17">
            <a:extLst>
              <a:ext uri="{FF2B5EF4-FFF2-40B4-BE49-F238E27FC236}">
                <a16:creationId xmlns:a16="http://schemas.microsoft.com/office/drawing/2014/main" id="{4544BFB2-B908-21C1-C34B-710461526A2B}"/>
              </a:ext>
            </a:extLst>
          </p:cNvPr>
          <p:cNvGrpSpPr/>
          <p:nvPr/>
        </p:nvGrpSpPr>
        <p:grpSpPr>
          <a:xfrm>
            <a:off x="10049364" y="10166230"/>
            <a:ext cx="8678585" cy="3467819"/>
            <a:chOff x="10049364" y="10166230"/>
            <a:chExt cx="8678585" cy="3467819"/>
          </a:xfrm>
        </p:grpSpPr>
        <p:pic>
          <p:nvPicPr>
            <p:cNvPr id="13" name="Picture 12" descr="Diagram&#10;&#10;Description automatically generated">
              <a:extLst>
                <a:ext uri="{FF2B5EF4-FFF2-40B4-BE49-F238E27FC236}">
                  <a16:creationId xmlns:a16="http://schemas.microsoft.com/office/drawing/2014/main" id="{605DE145-E7AD-D505-1980-54628148489B}"/>
                </a:ext>
              </a:extLst>
            </p:cNvPr>
            <p:cNvPicPr>
              <a:picLocks noChangeAspect="1"/>
            </p:cNvPicPr>
            <p:nvPr/>
          </p:nvPicPr>
          <p:blipFill rotWithShape="1">
            <a:blip r:embed="rId3">
              <a:extLst>
                <a:ext uri="{28A0092B-C50C-407E-A947-70E740481C1C}">
                  <a14:useLocalDpi xmlns:a14="http://schemas.microsoft.com/office/drawing/2010/main" val="0"/>
                </a:ext>
              </a:extLst>
            </a:blip>
            <a:srcRect l="66627" t="73847" r="2527" b="3071"/>
            <a:stretch/>
          </p:blipFill>
          <p:spPr>
            <a:xfrm>
              <a:off x="15104855" y="10317193"/>
              <a:ext cx="3623094" cy="3165895"/>
            </a:xfrm>
            <a:prstGeom prst="rect">
              <a:avLst/>
            </a:prstGeom>
          </p:spPr>
        </p:pic>
        <p:pic>
          <p:nvPicPr>
            <p:cNvPr id="15" name="Picture 14" descr="Diagram&#10;&#10;Description automatically generated">
              <a:extLst>
                <a:ext uri="{FF2B5EF4-FFF2-40B4-BE49-F238E27FC236}">
                  <a16:creationId xmlns:a16="http://schemas.microsoft.com/office/drawing/2014/main" id="{3A994AD9-2953-741A-15EE-1F0513FBB2D0}"/>
                </a:ext>
              </a:extLst>
            </p:cNvPr>
            <p:cNvPicPr>
              <a:picLocks noChangeAspect="1"/>
            </p:cNvPicPr>
            <p:nvPr/>
          </p:nvPicPr>
          <p:blipFill rotWithShape="1">
            <a:blip r:embed="rId3">
              <a:extLst>
                <a:ext uri="{28A0092B-C50C-407E-A947-70E740481C1C}">
                  <a14:useLocalDpi xmlns:a14="http://schemas.microsoft.com/office/drawing/2010/main" val="0"/>
                </a:ext>
              </a:extLst>
            </a:blip>
            <a:srcRect l="22332" t="70597" r="31836" b="4120"/>
            <a:stretch/>
          </p:blipFill>
          <p:spPr>
            <a:xfrm>
              <a:off x="10049364" y="10166230"/>
              <a:ext cx="5383294" cy="3467819"/>
            </a:xfrm>
            <a:prstGeom prst="rect">
              <a:avLst/>
            </a:prstGeom>
          </p:spPr>
        </p:pic>
      </p:grpSp>
      <p:pic>
        <p:nvPicPr>
          <p:cNvPr id="16" name="Picture 15" descr="Diagram&#10;&#10;Description automatically generated">
            <a:extLst>
              <a:ext uri="{FF2B5EF4-FFF2-40B4-BE49-F238E27FC236}">
                <a16:creationId xmlns:a16="http://schemas.microsoft.com/office/drawing/2014/main" id="{FDD0A99A-D124-BFFE-DB55-F4401B0E9707}"/>
              </a:ext>
            </a:extLst>
          </p:cNvPr>
          <p:cNvPicPr>
            <a:picLocks noChangeAspect="1"/>
          </p:cNvPicPr>
          <p:nvPr/>
        </p:nvPicPr>
        <p:blipFill rotWithShape="1">
          <a:blip r:embed="rId3">
            <a:extLst>
              <a:ext uri="{28A0092B-C50C-407E-A947-70E740481C1C}">
                <a14:useLocalDpi xmlns:a14="http://schemas.microsoft.com/office/drawing/2010/main" val="0"/>
              </a:ext>
            </a:extLst>
          </a:blip>
          <a:srcRect l="1650" t="9119" r="79549" b="4791"/>
          <a:stretch/>
        </p:blipFill>
        <p:spPr>
          <a:xfrm>
            <a:off x="7695175" y="1462897"/>
            <a:ext cx="2208362" cy="11808125"/>
          </a:xfrm>
          <a:prstGeom prst="rect">
            <a:avLst/>
          </a:prstGeom>
        </p:spPr>
      </p:pic>
    </p:spTree>
    <p:extLst>
      <p:ext uri="{BB962C8B-B14F-4D97-AF65-F5344CB8AC3E}">
        <p14:creationId xmlns:p14="http://schemas.microsoft.com/office/powerpoint/2010/main" val="3541138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285734" y="0"/>
            <a:ext cx="11664073" cy="1371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EFC80922-40CC-54AD-9F7B-725FE52A2F12}"/>
              </a:ext>
            </a:extLst>
          </p:cNvPr>
          <p:cNvPicPr>
            <a:picLocks noChangeAspect="1"/>
          </p:cNvPicPr>
          <p:nvPr/>
        </p:nvPicPr>
        <p:blipFill rotWithShape="1">
          <a:blip r:embed="rId4">
            <a:extLst>
              <a:ext uri="{28A0092B-C50C-407E-A947-70E740481C1C}">
                <a14:useLocalDpi xmlns:a14="http://schemas.microsoft.com/office/drawing/2010/main" val="0"/>
              </a:ext>
            </a:extLst>
          </a:blip>
          <a:srcRect l="184" r="4977"/>
          <a:stretch/>
        </p:blipFill>
        <p:spPr>
          <a:xfrm>
            <a:off x="12897133" y="4068989"/>
            <a:ext cx="11201133" cy="4864100"/>
          </a:xfrm>
          <a:prstGeom prst="rect">
            <a:avLst/>
          </a:prstGeom>
        </p:spPr>
      </p:pic>
      <p:sp>
        <p:nvSpPr>
          <p:cNvPr id="6" name="Right Arrow 5">
            <a:extLst>
              <a:ext uri="{FF2B5EF4-FFF2-40B4-BE49-F238E27FC236}">
                <a16:creationId xmlns:a16="http://schemas.microsoft.com/office/drawing/2014/main" id="{9EC8EC2C-0C22-1DFD-6042-2B8B695EA594}"/>
              </a:ext>
            </a:extLst>
          </p:cNvPr>
          <p:cNvSpPr/>
          <p:nvPr/>
        </p:nvSpPr>
        <p:spPr>
          <a:xfrm>
            <a:off x="12431685" y="5787118"/>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ight Arrow 7">
            <a:extLst>
              <a:ext uri="{FF2B5EF4-FFF2-40B4-BE49-F238E27FC236}">
                <a16:creationId xmlns:a16="http://schemas.microsoft.com/office/drawing/2014/main" id="{10F5B513-DAF7-A56D-0C6D-5CCCFCC14FD0}"/>
              </a:ext>
            </a:extLst>
          </p:cNvPr>
          <p:cNvSpPr/>
          <p:nvPr/>
        </p:nvSpPr>
        <p:spPr>
          <a:xfrm>
            <a:off x="12431685" y="6792685"/>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8287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2824" y="5087435"/>
            <a:ext cx="8359727" cy="625237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1082616" y="652735"/>
            <a:ext cx="16689325"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Marcus Theory gives the rate of electron transfer reactions or “hops” between chromophores given the energetics of the chromophores.</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41" y="6309665"/>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0194779" y="6667027"/>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2919984" y="7042119"/>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5921828" y="7458941"/>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1169299" y="7367187"/>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2232853" y="6587936"/>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7089386" y="7391768"/>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2422126" y="730013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1"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13" name="Picture 12" descr="Diagram&#10;&#10;Description automatically generated">
            <a:extLst>
              <a:ext uri="{FF2B5EF4-FFF2-40B4-BE49-F238E27FC236}">
                <a16:creationId xmlns:a16="http://schemas.microsoft.com/office/drawing/2014/main" id="{2DF76BD6-84D3-855C-485E-CD5054E1A08C}"/>
              </a:ext>
            </a:extLst>
          </p:cNvPr>
          <p:cNvPicPr>
            <a:picLocks noChangeAspect="1"/>
          </p:cNvPicPr>
          <p:nvPr/>
        </p:nvPicPr>
        <p:blipFill rotWithShape="1">
          <a:blip r:embed="rId3">
            <a:extLst>
              <a:ext uri="{28A0092B-C50C-407E-A947-70E740481C1C}">
                <a14:useLocalDpi xmlns:a14="http://schemas.microsoft.com/office/drawing/2010/main" val="0"/>
              </a:ext>
            </a:extLst>
          </a:blip>
          <a:srcRect l="22621" t="70330" r="32503" b="4865"/>
          <a:stretch/>
        </p:blipFill>
        <p:spPr>
          <a:xfrm>
            <a:off x="18586159" y="563632"/>
            <a:ext cx="5132231" cy="3312632"/>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CC0EA9E2-B2E1-C0EA-2A9D-4ADF2E4548BE}"/>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43904"/>
          <a:stretch/>
        </p:blipFill>
        <p:spPr>
          <a:xfrm>
            <a:off x="16145894" y="11223754"/>
            <a:ext cx="3900446" cy="2123202"/>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65996A-FEEB-E95E-79D2-3BC127E685B1}"/>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997997" y="10103342"/>
            <a:ext cx="2824842" cy="166551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2D0F8B14-0C8C-F9EB-5845-FC956B3C7EE0}"/>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685416" y="7343684"/>
            <a:ext cx="2824842" cy="1665514"/>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8E955738-C203-D651-FFB7-4B86FF7CC698}"/>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4127763" y="8636486"/>
            <a:ext cx="2824842" cy="1665514"/>
          </a:xfrm>
          <a:prstGeom prst="rect">
            <a:avLst/>
          </a:prstGeom>
        </p:spPr>
      </p:pic>
      <p:sp>
        <p:nvSpPr>
          <p:cNvPr id="2" name="Sun 1">
            <a:extLst>
              <a:ext uri="{FF2B5EF4-FFF2-40B4-BE49-F238E27FC236}">
                <a16:creationId xmlns:a16="http://schemas.microsoft.com/office/drawing/2014/main" id="{5E875C0D-D3C4-4808-ED46-27756F11B441}"/>
              </a:ext>
            </a:extLst>
          </p:cNvPr>
          <p:cNvSpPr/>
          <p:nvPr/>
        </p:nvSpPr>
        <p:spPr>
          <a:xfrm>
            <a:off x="14742065" y="7858098"/>
            <a:ext cx="1281708" cy="122621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descr="A picture containing indoor&#10;&#10;Description automatically generated">
            <a:extLst>
              <a:ext uri="{FF2B5EF4-FFF2-40B4-BE49-F238E27FC236}">
                <a16:creationId xmlns:a16="http://schemas.microsoft.com/office/drawing/2014/main" id="{1F4DD2CF-DD3C-2157-36B8-85BA6966383E}"/>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2192000" y="11577712"/>
            <a:ext cx="2824842" cy="1665514"/>
          </a:xfrm>
          <a:prstGeom prst="rect">
            <a:avLst/>
          </a:prstGeom>
        </p:spPr>
      </p:pic>
      <p:pic>
        <p:nvPicPr>
          <p:cNvPr id="4" name="Picture 3" descr="Text&#10;&#10;Description automatically generated">
            <a:extLst>
              <a:ext uri="{FF2B5EF4-FFF2-40B4-BE49-F238E27FC236}">
                <a16:creationId xmlns:a16="http://schemas.microsoft.com/office/drawing/2014/main" id="{62F17374-786C-7F29-4E02-BA10E9A58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1410" y="10912828"/>
            <a:ext cx="1676106" cy="567104"/>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7785CD31-8847-8B9F-18B2-8BC2E27F9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86954" y="9654420"/>
            <a:ext cx="1765321" cy="590757"/>
          </a:xfrm>
          <a:prstGeom prst="rect">
            <a:avLst/>
          </a:prstGeom>
        </p:spPr>
      </p:pic>
      <p:pic>
        <p:nvPicPr>
          <p:cNvPr id="16" name="Picture 15" descr="Text&#10;&#10;Description automatically generated">
            <a:extLst>
              <a:ext uri="{FF2B5EF4-FFF2-40B4-BE49-F238E27FC236}">
                <a16:creationId xmlns:a16="http://schemas.microsoft.com/office/drawing/2014/main" id="{39F0B829-803F-4F36-F17A-FC2BD91F8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88232" y="11577712"/>
            <a:ext cx="1742157" cy="480122"/>
          </a:xfrm>
          <a:prstGeom prst="rect">
            <a:avLst/>
          </a:prstGeom>
        </p:spPr>
      </p:pic>
      <p:pic>
        <p:nvPicPr>
          <p:cNvPr id="18" name="Picture 17" descr="Text&#10;&#10;Description automatically generated">
            <a:extLst>
              <a:ext uri="{FF2B5EF4-FFF2-40B4-BE49-F238E27FC236}">
                <a16:creationId xmlns:a16="http://schemas.microsoft.com/office/drawing/2014/main" id="{56444EEC-656C-C2AE-C6CC-F48C5C70F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5176" y="6858000"/>
            <a:ext cx="1765321" cy="442983"/>
          </a:xfrm>
          <a:prstGeom prst="rect">
            <a:avLst/>
          </a:prstGeom>
        </p:spPr>
      </p:pic>
      <p:sp>
        <p:nvSpPr>
          <p:cNvPr id="19" name="Right Arrow 18">
            <a:extLst>
              <a:ext uri="{FF2B5EF4-FFF2-40B4-BE49-F238E27FC236}">
                <a16:creationId xmlns:a16="http://schemas.microsoft.com/office/drawing/2014/main" id="{A3B9FF52-F69D-9B2E-F5CE-AAE8EA1D482E}"/>
              </a:ext>
            </a:extLst>
          </p:cNvPr>
          <p:cNvSpPr/>
          <p:nvPr/>
        </p:nvSpPr>
        <p:spPr>
          <a:xfrm rot="19566040">
            <a:off x="17204151" y="8544620"/>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ight Arrow 19">
            <a:extLst>
              <a:ext uri="{FF2B5EF4-FFF2-40B4-BE49-F238E27FC236}">
                <a16:creationId xmlns:a16="http://schemas.microsoft.com/office/drawing/2014/main" id="{E58194DB-1652-B5F3-5C32-1B317DD30795}"/>
              </a:ext>
            </a:extLst>
          </p:cNvPr>
          <p:cNvSpPr/>
          <p:nvPr/>
        </p:nvSpPr>
        <p:spPr>
          <a:xfrm rot="918128">
            <a:off x="17272087" y="9685143"/>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ight Arrow 21">
            <a:extLst>
              <a:ext uri="{FF2B5EF4-FFF2-40B4-BE49-F238E27FC236}">
                <a16:creationId xmlns:a16="http://schemas.microsoft.com/office/drawing/2014/main" id="{DEFB642D-8B5C-5E29-AEBF-148B9CD03C39}"/>
              </a:ext>
            </a:extLst>
          </p:cNvPr>
          <p:cNvSpPr/>
          <p:nvPr/>
        </p:nvSpPr>
        <p:spPr>
          <a:xfrm rot="7098212">
            <a:off x="14145407" y="10741852"/>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ight Arrow 22">
            <a:extLst>
              <a:ext uri="{FF2B5EF4-FFF2-40B4-BE49-F238E27FC236}">
                <a16:creationId xmlns:a16="http://schemas.microsoft.com/office/drawing/2014/main" id="{3993895E-AB15-83AF-A9C2-14F3A312BC39}"/>
              </a:ext>
            </a:extLst>
          </p:cNvPr>
          <p:cNvSpPr/>
          <p:nvPr/>
        </p:nvSpPr>
        <p:spPr>
          <a:xfrm rot="2955641">
            <a:off x="16217827" y="10556927"/>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 name="Picture 34" descr="Graphical user interface, text, application&#10;&#10;Description automatically generated">
            <a:extLst>
              <a:ext uri="{FF2B5EF4-FFF2-40B4-BE49-F238E27FC236}">
                <a16:creationId xmlns:a16="http://schemas.microsoft.com/office/drawing/2014/main" id="{F995D6FE-F5A1-8E3D-32F9-4CD26232D6B1}"/>
              </a:ext>
            </a:extLst>
          </p:cNvPr>
          <p:cNvPicPr>
            <a:picLocks noChangeAspect="1"/>
          </p:cNvPicPr>
          <p:nvPr/>
        </p:nvPicPr>
        <p:blipFill rotWithShape="1">
          <a:blip r:embed="rId9">
            <a:extLst>
              <a:ext uri="{28A0092B-C50C-407E-A947-70E740481C1C}">
                <a14:useLocalDpi xmlns:a14="http://schemas.microsoft.com/office/drawing/2010/main" val="0"/>
              </a:ext>
            </a:extLst>
          </a:blip>
          <a:srcRect b="85151"/>
          <a:stretch/>
        </p:blipFill>
        <p:spPr>
          <a:xfrm>
            <a:off x="4442534" y="3230284"/>
            <a:ext cx="12445698" cy="804402"/>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FD8F1699-AE39-023E-E70C-88C717A3B32E}"/>
              </a:ext>
            </a:extLst>
          </p:cNvPr>
          <p:cNvPicPr>
            <a:picLocks noChangeAspect="1"/>
          </p:cNvPicPr>
          <p:nvPr/>
        </p:nvPicPr>
        <p:blipFill rotWithShape="1">
          <a:blip r:embed="rId9">
            <a:extLst>
              <a:ext uri="{28A0092B-C50C-407E-A947-70E740481C1C}">
                <a14:useLocalDpi xmlns:a14="http://schemas.microsoft.com/office/drawing/2010/main" val="0"/>
              </a:ext>
            </a:extLst>
          </a:blip>
          <a:srcRect t="19748" b="64364"/>
          <a:stretch/>
        </p:blipFill>
        <p:spPr>
          <a:xfrm>
            <a:off x="4443488" y="4441371"/>
            <a:ext cx="12445698" cy="860712"/>
          </a:xfrm>
          <a:prstGeom prst="rect">
            <a:avLst/>
          </a:prstGeom>
        </p:spPr>
      </p:pic>
      <p:pic>
        <p:nvPicPr>
          <p:cNvPr id="37" name="Picture 36" descr="Graphical user interface, text, application&#10;&#10;Description automatically generated">
            <a:extLst>
              <a:ext uri="{FF2B5EF4-FFF2-40B4-BE49-F238E27FC236}">
                <a16:creationId xmlns:a16="http://schemas.microsoft.com/office/drawing/2014/main" id="{9AE5030D-6896-EC99-40B5-B55BD15EDF53}"/>
              </a:ext>
            </a:extLst>
          </p:cNvPr>
          <p:cNvPicPr>
            <a:picLocks noChangeAspect="1"/>
          </p:cNvPicPr>
          <p:nvPr/>
        </p:nvPicPr>
        <p:blipFill rotWithShape="1">
          <a:blip r:embed="rId9">
            <a:extLst>
              <a:ext uri="{28A0092B-C50C-407E-A947-70E740481C1C}">
                <a14:useLocalDpi xmlns:a14="http://schemas.microsoft.com/office/drawing/2010/main" val="0"/>
              </a:ext>
            </a:extLst>
          </a:blip>
          <a:srcRect t="40898" b="43628"/>
          <a:stretch/>
        </p:blipFill>
        <p:spPr>
          <a:xfrm>
            <a:off x="4442534" y="5754298"/>
            <a:ext cx="12445698" cy="838248"/>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45B38FA1-C889-FB8F-7F7A-28ABD1253BBD}"/>
              </a:ext>
            </a:extLst>
          </p:cNvPr>
          <p:cNvPicPr>
            <a:picLocks noChangeAspect="1"/>
          </p:cNvPicPr>
          <p:nvPr/>
        </p:nvPicPr>
        <p:blipFill rotWithShape="1">
          <a:blip r:embed="rId9">
            <a:extLst>
              <a:ext uri="{28A0092B-C50C-407E-A947-70E740481C1C}">
                <a14:useLocalDpi xmlns:a14="http://schemas.microsoft.com/office/drawing/2010/main" val="0"/>
              </a:ext>
            </a:extLst>
          </a:blip>
          <a:srcRect t="57577" b="24501"/>
          <a:stretch/>
        </p:blipFill>
        <p:spPr>
          <a:xfrm>
            <a:off x="4443488" y="6810214"/>
            <a:ext cx="12445698" cy="970913"/>
          </a:xfrm>
          <a:prstGeom prst="rect">
            <a:avLst/>
          </a:prstGeom>
        </p:spPr>
      </p:pic>
      <p:pic>
        <p:nvPicPr>
          <p:cNvPr id="39" name="Picture 38" descr="Graphical user interface, text, application&#10;&#10;Description automatically generated">
            <a:extLst>
              <a:ext uri="{FF2B5EF4-FFF2-40B4-BE49-F238E27FC236}">
                <a16:creationId xmlns:a16="http://schemas.microsoft.com/office/drawing/2014/main" id="{E20DD850-2461-1736-000F-83009FC44B88}"/>
              </a:ext>
            </a:extLst>
          </p:cNvPr>
          <p:cNvPicPr>
            <a:picLocks noChangeAspect="1"/>
          </p:cNvPicPr>
          <p:nvPr/>
        </p:nvPicPr>
        <p:blipFill rotWithShape="1">
          <a:blip r:embed="rId9">
            <a:extLst>
              <a:ext uri="{28A0092B-C50C-407E-A947-70E740481C1C}">
                <a14:useLocalDpi xmlns:a14="http://schemas.microsoft.com/office/drawing/2010/main" val="0"/>
              </a:ext>
            </a:extLst>
          </a:blip>
          <a:srcRect t="78312" r="68529"/>
          <a:stretch/>
        </p:blipFill>
        <p:spPr>
          <a:xfrm>
            <a:off x="4443488" y="8085926"/>
            <a:ext cx="3916741" cy="1174911"/>
          </a:xfrm>
          <a:prstGeom prst="rect">
            <a:avLst/>
          </a:prstGeom>
        </p:spPr>
      </p:pic>
      <p:sp>
        <p:nvSpPr>
          <p:cNvPr id="40" name="Sun 39">
            <a:extLst>
              <a:ext uri="{FF2B5EF4-FFF2-40B4-BE49-F238E27FC236}">
                <a16:creationId xmlns:a16="http://schemas.microsoft.com/office/drawing/2014/main" id="{6E862003-2A38-40ED-CF20-1C71BD730648}"/>
              </a:ext>
            </a:extLst>
          </p:cNvPr>
          <p:cNvSpPr/>
          <p:nvPr/>
        </p:nvSpPr>
        <p:spPr>
          <a:xfrm>
            <a:off x="19386954" y="5709559"/>
            <a:ext cx="1202143" cy="110065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ight Arrow 41">
            <a:extLst>
              <a:ext uri="{FF2B5EF4-FFF2-40B4-BE49-F238E27FC236}">
                <a16:creationId xmlns:a16="http://schemas.microsoft.com/office/drawing/2014/main" id="{ED2DF1A6-038D-5A10-7108-210CC4270BF2}"/>
              </a:ext>
            </a:extLst>
          </p:cNvPr>
          <p:cNvSpPr/>
          <p:nvPr/>
        </p:nvSpPr>
        <p:spPr>
          <a:xfrm rot="19869945">
            <a:off x="15666004" y="6465931"/>
            <a:ext cx="3587920" cy="913426"/>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39872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40" grpId="0" animBg="1"/>
      <p:bldP spid="42" grpId="0" animBg="1"/>
    </p:bldLst>
  </p:timing>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9015</TotalTime>
  <Words>3222</Words>
  <Application>Microsoft Macintosh PowerPoint</Application>
  <PresentationFormat>Custom</PresentationFormat>
  <Paragraphs>238</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Gotham</vt:lpstr>
      <vt:lpstr>Arial</vt:lpstr>
      <vt:lpstr>Courier New</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Rushing</cp:lastModifiedBy>
  <cp:revision>23</cp:revision>
  <dcterms:modified xsi:type="dcterms:W3CDTF">2022-06-05T00:54:29Z</dcterms:modified>
</cp:coreProperties>
</file>